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8" r:id="rId33"/>
    <p:sldId id="287" r:id="rId34"/>
    <p:sldId id="289" r:id="rId35"/>
    <p:sldId id="290" r:id="rId36"/>
    <p:sldId id="291" r:id="rId37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86" autoAdjust="0"/>
    <p:restoredTop sz="94660"/>
  </p:normalViewPr>
  <p:slideViewPr>
    <p:cSldViewPr snapToGrid="0">
      <p:cViewPr>
        <p:scale>
          <a:sx n="142" d="100"/>
          <a:sy n="142" d="100"/>
        </p:scale>
        <p:origin x="-4204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0A58C6-321B-413D-B3B0-ECFAC439DE27}" type="datetimeFigureOut">
              <a:rPr lang="sv-SE" smtClean="0"/>
              <a:t>2014-09-27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FBAA5A-F395-482D-BBA6-DBB6BD2B03E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520437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BAA5A-F395-482D-BBA6-DBB6BD2B03E1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786228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BAA5A-F395-482D-BBA6-DBB6BD2B03E1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996462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BAA5A-F395-482D-BBA6-DBB6BD2B03E1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241668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BAA5A-F395-482D-BBA6-DBB6BD2B03E1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15843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BAA5A-F395-482D-BBA6-DBB6BD2B03E1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347909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BAA5A-F395-482D-BBA6-DBB6BD2B03E1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422955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BAA5A-F395-482D-BBA6-DBB6BD2B03E1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548434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BAA5A-F395-482D-BBA6-DBB6BD2B03E1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199059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BAA5A-F395-482D-BBA6-DBB6BD2B03E1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012265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BAA5A-F395-482D-BBA6-DBB6BD2B03E1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414303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BAA5A-F395-482D-BBA6-DBB6BD2B03E1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539624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BAA5A-F395-482D-BBA6-DBB6BD2B03E1}" type="slidenum">
              <a:rPr lang="sv-SE" smtClean="0"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241305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BAA5A-F395-482D-BBA6-DBB6BD2B03E1}" type="slidenum">
              <a:rPr lang="sv-SE" smtClean="0"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073693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BAA5A-F395-482D-BBA6-DBB6BD2B03E1}" type="slidenum">
              <a:rPr lang="sv-SE" smtClean="0"/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628413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BAA5A-F395-482D-BBA6-DBB6BD2B03E1}" type="slidenum">
              <a:rPr lang="sv-SE" smtClean="0"/>
              <a:t>15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64678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BAA5A-F395-482D-BBA6-DBB6BD2B03E1}" type="slidenum">
              <a:rPr lang="sv-SE" smtClean="0"/>
              <a:t>16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661525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BAA5A-F395-482D-BBA6-DBB6BD2B03E1}" type="slidenum">
              <a:rPr lang="sv-SE" smtClean="0"/>
              <a:t>17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870439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BAA5A-F395-482D-BBA6-DBB6BD2B03E1}" type="slidenum">
              <a:rPr lang="sv-SE" smtClean="0"/>
              <a:t>18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525719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BAA5A-F395-482D-BBA6-DBB6BD2B03E1}" type="slidenum">
              <a:rPr lang="sv-SE" smtClean="0"/>
              <a:t>19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118374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BAA5A-F395-482D-BBA6-DBB6BD2B03E1}" type="slidenum">
              <a:rPr lang="sv-SE" smtClean="0"/>
              <a:t>20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839391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BAA5A-F395-482D-BBA6-DBB6BD2B03E1}" type="slidenum">
              <a:rPr lang="sv-SE" smtClean="0"/>
              <a:t>21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70208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BAA5A-F395-482D-BBA6-DBB6BD2B03E1}" type="slidenum">
              <a:rPr lang="sv-SE" smtClean="0"/>
              <a:t>22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723891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BAA5A-F395-482D-BBA6-DBB6BD2B03E1}" type="slidenum">
              <a:rPr lang="sv-SE" smtClean="0"/>
              <a:t>23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5487614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BAA5A-F395-482D-BBA6-DBB6BD2B03E1}" type="slidenum">
              <a:rPr lang="sv-SE" smtClean="0"/>
              <a:t>24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090668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BAA5A-F395-482D-BBA6-DBB6BD2B03E1}" type="slidenum">
              <a:rPr lang="sv-SE" smtClean="0"/>
              <a:t>25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6482416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BAA5A-F395-482D-BBA6-DBB6BD2B03E1}" type="slidenum">
              <a:rPr lang="sv-SE" smtClean="0"/>
              <a:t>26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9329990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BAA5A-F395-482D-BBA6-DBB6BD2B03E1}" type="slidenum">
              <a:rPr lang="sv-SE" smtClean="0"/>
              <a:t>27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7625108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BAA5A-F395-482D-BBA6-DBB6BD2B03E1}" type="slidenum">
              <a:rPr lang="sv-SE" smtClean="0"/>
              <a:t>28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4606255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BAA5A-F395-482D-BBA6-DBB6BD2B03E1}" type="slidenum">
              <a:rPr lang="sv-SE" smtClean="0"/>
              <a:t>29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476492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BAA5A-F395-482D-BBA6-DBB6BD2B03E1}" type="slidenum">
              <a:rPr lang="sv-SE" smtClean="0"/>
              <a:t>30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6786728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BAA5A-F395-482D-BBA6-DBB6BD2B03E1}" type="slidenum">
              <a:rPr lang="sv-SE" smtClean="0"/>
              <a:t>31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4858966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BAA5A-F395-482D-BBA6-DBB6BD2B03E1}" type="slidenum">
              <a:rPr lang="sv-SE" smtClean="0"/>
              <a:t>32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5722833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BAA5A-F395-482D-BBA6-DBB6BD2B03E1}" type="slidenum">
              <a:rPr lang="sv-SE" smtClean="0"/>
              <a:t>33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3346407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BAA5A-F395-482D-BBA6-DBB6BD2B03E1}" type="slidenum">
              <a:rPr lang="sv-SE" smtClean="0"/>
              <a:t>34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637456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BAA5A-F395-482D-BBA6-DBB6BD2B03E1}" type="slidenum">
              <a:rPr lang="sv-SE" smtClean="0"/>
              <a:t>35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29925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BAA5A-F395-482D-BBA6-DBB6BD2B03E1}" type="slidenum">
              <a:rPr lang="sv-SE" smtClean="0"/>
              <a:t>36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65235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13E9B-7EE8-47B7-8700-166CBA0B1B6E}" type="datetimeFigureOut">
              <a:rPr lang="sv-SE" smtClean="0"/>
              <a:t>2014-09-27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62074-6298-40B6-B542-95E244D5D5F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122195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13E9B-7EE8-47B7-8700-166CBA0B1B6E}" type="datetimeFigureOut">
              <a:rPr lang="sv-SE" smtClean="0"/>
              <a:t>2014-09-27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62074-6298-40B6-B542-95E244D5D5F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13908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13E9B-7EE8-47B7-8700-166CBA0B1B6E}" type="datetimeFigureOut">
              <a:rPr lang="sv-SE" smtClean="0"/>
              <a:t>2014-09-27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62074-6298-40B6-B542-95E244D5D5F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53956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13E9B-7EE8-47B7-8700-166CBA0B1B6E}" type="datetimeFigureOut">
              <a:rPr lang="sv-SE" smtClean="0"/>
              <a:t>2014-09-27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62074-6298-40B6-B542-95E244D5D5F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02247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13E9B-7EE8-47B7-8700-166CBA0B1B6E}" type="datetimeFigureOut">
              <a:rPr lang="sv-SE" smtClean="0"/>
              <a:t>2014-09-27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62074-6298-40B6-B542-95E244D5D5F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427086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13E9B-7EE8-47B7-8700-166CBA0B1B6E}" type="datetimeFigureOut">
              <a:rPr lang="sv-SE" smtClean="0"/>
              <a:t>2014-09-27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62074-6298-40B6-B542-95E244D5D5F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15269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13E9B-7EE8-47B7-8700-166CBA0B1B6E}" type="datetimeFigureOut">
              <a:rPr lang="sv-SE" smtClean="0"/>
              <a:t>2014-09-27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62074-6298-40B6-B542-95E244D5D5F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78504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13E9B-7EE8-47B7-8700-166CBA0B1B6E}" type="datetimeFigureOut">
              <a:rPr lang="sv-SE" smtClean="0"/>
              <a:t>2014-09-27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62074-6298-40B6-B542-95E244D5D5F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26464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13E9B-7EE8-47B7-8700-166CBA0B1B6E}" type="datetimeFigureOut">
              <a:rPr lang="sv-SE" smtClean="0"/>
              <a:t>2014-09-27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62074-6298-40B6-B542-95E244D5D5F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228667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13E9B-7EE8-47B7-8700-166CBA0B1B6E}" type="datetimeFigureOut">
              <a:rPr lang="sv-SE" smtClean="0"/>
              <a:t>2014-09-27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62074-6298-40B6-B542-95E244D5D5F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56774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13E9B-7EE8-47B7-8700-166CBA0B1B6E}" type="datetimeFigureOut">
              <a:rPr lang="sv-SE" smtClean="0"/>
              <a:t>2014-09-27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62074-6298-40B6-B542-95E244D5D5F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17730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813E9B-7EE8-47B7-8700-166CBA0B1B6E}" type="datetimeFigureOut">
              <a:rPr lang="sv-SE" smtClean="0"/>
              <a:t>2014-09-27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C62074-6298-40B6-B542-95E244D5D5F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76912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2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3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Resultatuppf&#246;lj%202014%20-%20budget%202015%20KW.xls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Rapport%20fr&#229;n%20v&#228;gansvarig%20i%20Storn&#228;rfj&#228;llets%20Samf&#228;llighetsf&#246;rening%2020140927.docx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Rapport%20fr&#229;n%20v&#228;gansvarig%20i%20Storn&#228;rfj&#228;llets%20Samf&#228;llighetsf&#246;rening%2020140927.docx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Rapport%20fr&#229;n%20v&#228;gansvarig%20i%20Storn&#228;rfj&#228;llets%20Samf&#228;llighetsf&#246;rening%2020140927.docx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Rapport%20fr&#229;n%20v&#228;gansvarig%20i%20Storn&#228;rfj&#228;llets%20Samf&#228;llighetsf&#246;rening%2020140927.docx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emf"/><Relationship Id="rId4" Type="http://schemas.openxmlformats.org/officeDocument/2006/relationships/hyperlink" Target="Debiteringsl&#228;ngd.pdf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Rapport%20fr&#229;n%20v&#228;gansvarig%20i%20Storn&#228;rfj&#228;llets%20Samf&#228;llighetsf&#246;rening%2020140927.docx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emf"/><Relationship Id="rId5" Type="http://schemas.openxmlformats.org/officeDocument/2006/relationships/hyperlink" Target="Valberedningens%20f&#246;rslag.docx" TargetMode="External"/><Relationship Id="rId4" Type="http://schemas.openxmlformats.org/officeDocument/2006/relationships/hyperlink" Target="Debiteringsl&#228;ngd.pdf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Rapport%20fr&#229;n%20v&#228;gansvarig%20i%20Storn&#228;rfj&#228;llets%20Samf&#228;llighetsf&#246;rening%2020140927.docx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emf"/><Relationship Id="rId5" Type="http://schemas.openxmlformats.org/officeDocument/2006/relationships/hyperlink" Target="Valberedningens%20f&#246;rslag.docx" TargetMode="External"/><Relationship Id="rId4" Type="http://schemas.openxmlformats.org/officeDocument/2006/relationships/hyperlink" Target="Debiteringsl&#228;ngd.pdf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Rapport%20fr&#229;n%20v&#228;gansvarig%20i%20Storn&#228;rfj&#228;llets%20Samf&#228;llighetsf&#246;rening%2020140927.docx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emf"/><Relationship Id="rId5" Type="http://schemas.openxmlformats.org/officeDocument/2006/relationships/hyperlink" Target="Valberedningens%20f&#246;rslag.docx" TargetMode="External"/><Relationship Id="rId4" Type="http://schemas.openxmlformats.org/officeDocument/2006/relationships/hyperlink" Target="Debiteringsl&#228;ngd.pdf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Rapport%20fr&#229;n%20v&#228;gansvarig%20i%20Storn&#228;rfj&#228;llets%20Samf&#228;llighetsf&#246;rening%2020140927.docx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emf"/><Relationship Id="rId5" Type="http://schemas.openxmlformats.org/officeDocument/2006/relationships/hyperlink" Target="Valberedningens%20f&#246;rslag.docx" TargetMode="External"/><Relationship Id="rId4" Type="http://schemas.openxmlformats.org/officeDocument/2006/relationships/hyperlink" Target="Debiteringsl&#228;ngd.pdf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Rapport%20fr&#229;n%20v&#228;gansvarig%20i%20Storn&#228;rfj&#228;llets%20Samf&#228;llighetsf&#246;rening%2020140927.docx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emf"/><Relationship Id="rId5" Type="http://schemas.openxmlformats.org/officeDocument/2006/relationships/hyperlink" Target="Valberedningens%20f&#246;rslag.docx" TargetMode="External"/><Relationship Id="rId4" Type="http://schemas.openxmlformats.org/officeDocument/2006/relationships/hyperlink" Target="Debiteringsl&#228;ngd.pdf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Rapport%20fr&#229;n%20v&#228;gansvarig%20i%20Storn&#228;rfj&#228;llets%20Samf&#228;llighetsf&#246;rening%2020140927.docx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emf"/><Relationship Id="rId5" Type="http://schemas.openxmlformats.org/officeDocument/2006/relationships/hyperlink" Target="Valberedningens%20f&#246;rslag.docx" TargetMode="External"/><Relationship Id="rId4" Type="http://schemas.openxmlformats.org/officeDocument/2006/relationships/hyperlink" Target="Debiteringsl&#228;ngd.pdf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Rapport%20fr&#229;n%20v&#228;gansvarig%20i%20Storn&#228;rfj&#228;llets%20Samf&#228;llighetsf&#246;rening%2020140927.docx" TargetMode="External"/><Relationship Id="rId7" Type="http://schemas.openxmlformats.org/officeDocument/2006/relationships/image" Target="../media/image1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Relationship Id="rId6" Type="http://schemas.openxmlformats.org/officeDocument/2006/relationships/hyperlink" Target="F&#246;rr&#228;ttningen%20av%20skidsp&#229;ret.docx" TargetMode="External"/><Relationship Id="rId5" Type="http://schemas.openxmlformats.org/officeDocument/2006/relationships/hyperlink" Target="Valberedningens%20f&#246;rslag.docx" TargetMode="External"/><Relationship Id="rId4" Type="http://schemas.openxmlformats.org/officeDocument/2006/relationships/hyperlink" Target="Debiteringsl&#228;ngd.pdf" TargetMode="Externa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hyperlink" Target="Motion%20till%20Storn&#228;rfj&#228;llets%20Samf&#228;llighets%20f&#246;renings%20&#229;rsm&#246;te%202014.docx" TargetMode="External"/><Relationship Id="rId3" Type="http://schemas.openxmlformats.org/officeDocument/2006/relationships/hyperlink" Target="Rapport%20fr&#229;n%20v&#228;gansvarig%20i%20Storn&#228;rfj&#228;llets%20Samf&#228;llighetsf&#246;rening%2020140927.docx" TargetMode="External"/><Relationship Id="rId7" Type="http://schemas.openxmlformats.org/officeDocument/2006/relationships/hyperlink" Target="Inkommen%20Motion%20fr&#229;n%20Hans%20Perbj&#246;rs.docx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Relationship Id="rId6" Type="http://schemas.openxmlformats.org/officeDocument/2006/relationships/hyperlink" Target="F&#246;rr&#228;ttningen%20av%20skidsp&#229;ret.docx" TargetMode="External"/><Relationship Id="rId5" Type="http://schemas.openxmlformats.org/officeDocument/2006/relationships/hyperlink" Target="Valberedningens%20f&#246;rslag.docx" TargetMode="External"/><Relationship Id="rId4" Type="http://schemas.openxmlformats.org/officeDocument/2006/relationships/hyperlink" Target="Debiteringsl&#228;ngd.pdf" TargetMode="External"/><Relationship Id="rId9" Type="http://schemas.openxmlformats.org/officeDocument/2006/relationships/image" Target="../media/image1.e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Inkommen%20Motion%20fr&#229;n%20Hans%20Perbj&#246;rs.docx" TargetMode="External"/><Relationship Id="rId3" Type="http://schemas.openxmlformats.org/officeDocument/2006/relationships/hyperlink" Target="Rapport%20fr&#229;n%20v&#228;gansvarig%20i%20Storn&#228;rfj&#228;llets%20Samf&#228;llighetsf&#246;rening%2020140927.docx" TargetMode="External"/><Relationship Id="rId7" Type="http://schemas.openxmlformats.org/officeDocument/2006/relationships/hyperlink" Target="Motion%20till%20Storn&#228;rfj&#228;llets%20Samf&#228;llighets%20f&#246;renings%20&#229;rsm&#246;te%202014.docx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Relationship Id="rId6" Type="http://schemas.openxmlformats.org/officeDocument/2006/relationships/hyperlink" Target="F&#246;rr&#228;ttningen%20av%20skidsp&#229;ret.docx" TargetMode="External"/><Relationship Id="rId5" Type="http://schemas.openxmlformats.org/officeDocument/2006/relationships/hyperlink" Target="Valberedningens%20f&#246;rslag.docx" TargetMode="External"/><Relationship Id="rId4" Type="http://schemas.openxmlformats.org/officeDocument/2006/relationships/hyperlink" Target="Debiteringsl&#228;ngd.pdf" TargetMode="External"/><Relationship Id="rId9" Type="http://schemas.openxmlformats.org/officeDocument/2006/relationships/image" Target="../media/image1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Rapport%20fr&#229;n%20v&#228;gansvarig%20i%20Storn&#228;rfj&#228;llets%20Samf&#228;llighetsf&#246;rening%2020140927.docx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hyperlink" Target="Inkommen%20Motion%20fr&#229;n%20Hans%20Perbj&#246;rs.docx" TargetMode="External"/><Relationship Id="rId3" Type="http://schemas.openxmlformats.org/officeDocument/2006/relationships/hyperlink" Target="Rapport%20fr&#229;n%20v&#228;gansvarig%20i%20Storn&#228;rfj&#228;llets%20Samf&#228;llighetsf&#246;rening%2020140927.docx" TargetMode="External"/><Relationship Id="rId7" Type="http://schemas.openxmlformats.org/officeDocument/2006/relationships/hyperlink" Target="Motion%20till%20Storn&#228;rfj&#228;llets%20Samf&#228;llighets%20f&#246;renings%20&#229;rsm&#246;te%202014.docx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Relationship Id="rId6" Type="http://schemas.openxmlformats.org/officeDocument/2006/relationships/hyperlink" Target="F&#246;rr&#228;ttningen%20av%20skidsp&#229;ret.docx" TargetMode="External"/><Relationship Id="rId5" Type="http://schemas.openxmlformats.org/officeDocument/2006/relationships/hyperlink" Target="Valberedningens%20f&#246;rslag.docx" TargetMode="External"/><Relationship Id="rId4" Type="http://schemas.openxmlformats.org/officeDocument/2006/relationships/hyperlink" Target="Debiteringsl&#228;ngd.pdf" TargetMode="External"/><Relationship Id="rId9" Type="http://schemas.openxmlformats.org/officeDocument/2006/relationships/image" Target="../media/image1.em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hyperlink" Target="Inkommen%20Motion%20fr&#229;n%20Hans%20Perbj&#246;rs.docx" TargetMode="External"/><Relationship Id="rId3" Type="http://schemas.openxmlformats.org/officeDocument/2006/relationships/hyperlink" Target="Rapport%20fr&#229;n%20v&#228;gansvarig%20i%20Storn&#228;rfj&#228;llets%20Samf&#228;llighetsf&#246;rening%2020140927.docx" TargetMode="External"/><Relationship Id="rId7" Type="http://schemas.openxmlformats.org/officeDocument/2006/relationships/hyperlink" Target="Motion%20till%20Storn&#228;rfj&#228;llets%20Samf&#228;llighets%20f&#246;renings%20&#229;rsm&#246;te%202014.docx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Relationship Id="rId6" Type="http://schemas.openxmlformats.org/officeDocument/2006/relationships/hyperlink" Target="F&#246;rr&#228;ttningen%20av%20skidsp&#229;ret.docx" TargetMode="External"/><Relationship Id="rId5" Type="http://schemas.openxmlformats.org/officeDocument/2006/relationships/hyperlink" Target="Valberedningens%20f&#246;rslag.docx" TargetMode="External"/><Relationship Id="rId4" Type="http://schemas.openxmlformats.org/officeDocument/2006/relationships/hyperlink" Target="Debiteringsl&#228;ngd.pdf" TargetMode="External"/><Relationship Id="rId9" Type="http://schemas.openxmlformats.org/officeDocument/2006/relationships/image" Target="../media/image1.emf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hyperlink" Target="Inkommen%20Motion%20fr&#229;n%20Hans%20Perbj&#246;rs.docx" TargetMode="External"/><Relationship Id="rId3" Type="http://schemas.openxmlformats.org/officeDocument/2006/relationships/hyperlink" Target="Rapport%20fr&#229;n%20v&#228;gansvarig%20i%20Storn&#228;rfj&#228;llets%20Samf&#228;llighetsf&#246;rening%2020140927.docx" TargetMode="External"/><Relationship Id="rId7" Type="http://schemas.openxmlformats.org/officeDocument/2006/relationships/hyperlink" Target="Motion%20till%20Storn&#228;rfj&#228;llets%20Samf&#228;llighets%20f&#246;renings%20&#229;rsm&#246;te%202014.docx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Relationship Id="rId6" Type="http://schemas.openxmlformats.org/officeDocument/2006/relationships/hyperlink" Target="F&#246;rr&#228;ttningen%20av%20skidsp&#229;ret.docx" TargetMode="External"/><Relationship Id="rId5" Type="http://schemas.openxmlformats.org/officeDocument/2006/relationships/hyperlink" Target="Valberedningens%20f&#246;rslag.docx" TargetMode="External"/><Relationship Id="rId4" Type="http://schemas.openxmlformats.org/officeDocument/2006/relationships/hyperlink" Target="Debiteringsl&#228;ngd.pdf" TargetMode="External"/><Relationship Id="rId9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 smtClean="0"/>
              <a:t>Årsmöte 2014</a:t>
            </a:r>
            <a:endParaRPr lang="sv-S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 smtClean="0"/>
              <a:t>Stornärfjällets </a:t>
            </a:r>
            <a:r>
              <a:rPr lang="sv-SE" dirty="0" err="1" smtClean="0"/>
              <a:t>samfäldighetsförening</a:t>
            </a:r>
            <a:endParaRPr lang="sv-SE" dirty="0" smtClean="0"/>
          </a:p>
          <a:p>
            <a:r>
              <a:rPr lang="sv-SE" dirty="0" smtClean="0"/>
              <a:t>27/9 2014 09:30</a:t>
            </a:r>
            <a:endParaRPr lang="sv-SE" dirty="0"/>
          </a:p>
        </p:txBody>
      </p:sp>
      <p:pic>
        <p:nvPicPr>
          <p:cNvPr id="4" name="Bildobjekt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7174" y="365125"/>
            <a:ext cx="1857375" cy="15144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51507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Dagordning</a:t>
            </a:r>
            <a:endParaRPr lang="sv-SE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sv-SE" dirty="0" smtClean="0"/>
              <a:t>§</a:t>
            </a:r>
            <a:r>
              <a:rPr lang="sv-SE" dirty="0"/>
              <a:t>1 Stämmans öppnande</a:t>
            </a:r>
          </a:p>
          <a:p>
            <a:r>
              <a:rPr lang="sv-SE" dirty="0"/>
              <a:t>§2 Val av ordförande för mötet, </a:t>
            </a:r>
          </a:p>
          <a:p>
            <a:r>
              <a:rPr lang="sv-SE" dirty="0"/>
              <a:t>§3 Val av sekreterare för mötet,</a:t>
            </a:r>
          </a:p>
          <a:p>
            <a:r>
              <a:rPr lang="sv-SE" dirty="0"/>
              <a:t>§4 Förteckning över mötesdeltagare</a:t>
            </a:r>
          </a:p>
          <a:p>
            <a:r>
              <a:rPr lang="sv-SE" dirty="0"/>
              <a:t>§5 Godkännande av dagordningen</a:t>
            </a:r>
          </a:p>
          <a:p>
            <a:r>
              <a:rPr lang="sv-SE" dirty="0"/>
              <a:t>§6 Stämmans behörighet</a:t>
            </a:r>
          </a:p>
          <a:p>
            <a:r>
              <a:rPr lang="sv-SE" dirty="0"/>
              <a:t>§7 Val av justeringsmän för mötet</a:t>
            </a:r>
          </a:p>
          <a:p>
            <a:r>
              <a:rPr lang="sv-SE" dirty="0"/>
              <a:t>§8 Styrelsens verksamhetsberättelse</a:t>
            </a:r>
          </a:p>
          <a:p>
            <a:r>
              <a:rPr lang="sv-SE" dirty="0"/>
              <a:t>§9 Resultat och balansräkning</a:t>
            </a:r>
          </a:p>
          <a:p>
            <a:r>
              <a:rPr lang="sv-SE" dirty="0"/>
              <a:t>§10 Revisorernas berättelse</a:t>
            </a:r>
          </a:p>
          <a:p>
            <a:r>
              <a:rPr lang="sv-SE" dirty="0"/>
              <a:t>§11 Ansvarsfrihet för styrelsen</a:t>
            </a:r>
          </a:p>
          <a:p>
            <a:r>
              <a:rPr lang="sv-SE" dirty="0"/>
              <a:t>§12 Styrelsens förslag till budget  och åtgärder</a:t>
            </a:r>
          </a:p>
          <a:p>
            <a:r>
              <a:rPr lang="sv-SE" dirty="0"/>
              <a:t>§12a Vägmästarens rapport</a:t>
            </a:r>
          </a:p>
          <a:p>
            <a:r>
              <a:rPr lang="sv-SE" dirty="0"/>
              <a:t>§13 Styrelsens förslag till utdebitering</a:t>
            </a:r>
          </a:p>
          <a:p>
            <a:pPr lvl="0"/>
            <a:r>
              <a:rPr lang="sv-SE" dirty="0"/>
              <a:t>Styrelsens förslag är att skidspåret faktureras i samma faktura som vägföreningsavgiften.</a:t>
            </a:r>
          </a:p>
          <a:p>
            <a:endParaRPr lang="sv-SE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40000" lnSpcReduction="20000"/>
          </a:bodyPr>
          <a:lstStyle/>
          <a:p>
            <a:r>
              <a:rPr lang="sv-SE" dirty="0"/>
              <a:t>§14 Förevisande och godkännande av debiteringslängden</a:t>
            </a:r>
          </a:p>
          <a:p>
            <a:r>
              <a:rPr lang="sv-SE" dirty="0"/>
              <a:t>§15 Val av styrelseledamöter (Kassör, ledamot)</a:t>
            </a:r>
          </a:p>
          <a:p>
            <a:r>
              <a:rPr lang="sv-SE" dirty="0"/>
              <a:t>§16 Val av Styrelsesuppleanter</a:t>
            </a:r>
          </a:p>
          <a:p>
            <a:r>
              <a:rPr lang="sv-SE" dirty="0"/>
              <a:t>§17 Ersättning till styrelsen</a:t>
            </a:r>
          </a:p>
          <a:p>
            <a:r>
              <a:rPr lang="sv-SE" dirty="0"/>
              <a:t>§18 Val av revisorer</a:t>
            </a:r>
          </a:p>
          <a:p>
            <a:r>
              <a:rPr lang="sv-SE" dirty="0"/>
              <a:t>§19 Ersättning till revisorer</a:t>
            </a:r>
          </a:p>
          <a:p>
            <a:r>
              <a:rPr lang="sv-SE" dirty="0" smtClean="0"/>
              <a:t>§20 </a:t>
            </a:r>
            <a:r>
              <a:rPr lang="sv-SE" dirty="0"/>
              <a:t>Val av valberedning</a:t>
            </a:r>
          </a:p>
          <a:p>
            <a:r>
              <a:rPr lang="sv-SE" dirty="0"/>
              <a:t>§21 Skidspår</a:t>
            </a:r>
            <a:br>
              <a:rPr lang="sv-SE" dirty="0"/>
            </a:br>
            <a:r>
              <a:rPr lang="sv-SE" dirty="0"/>
              <a:t>Beslut att med separerade medel bedriva skidspårsdrift för vintern 2014 / 2015.</a:t>
            </a:r>
          </a:p>
          <a:p>
            <a:r>
              <a:rPr lang="sv-SE" dirty="0"/>
              <a:t>§22 Inkomna Motioner</a:t>
            </a:r>
          </a:p>
          <a:p>
            <a:r>
              <a:rPr lang="sv-SE" dirty="0"/>
              <a:t>§23 Rapporter</a:t>
            </a:r>
          </a:p>
          <a:p>
            <a:pPr lvl="0"/>
            <a:r>
              <a:rPr lang="sv-SE" dirty="0"/>
              <a:t>Gångvägen </a:t>
            </a:r>
          </a:p>
          <a:p>
            <a:pPr lvl="0"/>
            <a:r>
              <a:rPr lang="sv-SE" dirty="0"/>
              <a:t>Skotergruppen</a:t>
            </a:r>
          </a:p>
          <a:p>
            <a:pPr lvl="0"/>
            <a:r>
              <a:rPr lang="sv-SE" dirty="0"/>
              <a:t>Norra </a:t>
            </a:r>
            <a:r>
              <a:rPr lang="sv-SE" dirty="0" err="1"/>
              <a:t>Hållbrändan</a:t>
            </a:r>
            <a:endParaRPr lang="sv-SE" dirty="0"/>
          </a:p>
          <a:p>
            <a:r>
              <a:rPr lang="sv-SE" dirty="0"/>
              <a:t>§24 Övriga frågor</a:t>
            </a:r>
          </a:p>
          <a:p>
            <a:r>
              <a:rPr lang="sv-SE" dirty="0"/>
              <a:t>§25 Protokollets tillgänglighet</a:t>
            </a:r>
          </a:p>
          <a:p>
            <a:r>
              <a:rPr lang="sv-SE" dirty="0"/>
              <a:t>§26 Avslutning</a:t>
            </a:r>
          </a:p>
          <a:p>
            <a:endParaRPr lang="sv-SE" dirty="0"/>
          </a:p>
        </p:txBody>
      </p:sp>
      <p:pic>
        <p:nvPicPr>
          <p:cNvPr id="4" name="Bildobjekt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9792" y="101282"/>
            <a:ext cx="1857375" cy="15144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27589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Dagordning</a:t>
            </a:r>
            <a:endParaRPr lang="sv-SE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sv-SE" b="1" dirty="0" smtClean="0"/>
              <a:t>§</a:t>
            </a:r>
            <a:r>
              <a:rPr lang="sv-SE" b="1" dirty="0"/>
              <a:t>1 Stämmans öppnande</a:t>
            </a:r>
          </a:p>
          <a:p>
            <a:r>
              <a:rPr lang="sv-SE" dirty="0"/>
              <a:t>§2 Val av ordförande för mötet, </a:t>
            </a:r>
          </a:p>
          <a:p>
            <a:r>
              <a:rPr lang="sv-SE" dirty="0"/>
              <a:t>§3 Val av sekreterare för mötet,</a:t>
            </a:r>
          </a:p>
          <a:p>
            <a:r>
              <a:rPr lang="sv-SE" dirty="0"/>
              <a:t>§4 Förteckning över mötesdeltagare</a:t>
            </a:r>
          </a:p>
          <a:p>
            <a:r>
              <a:rPr lang="sv-SE" dirty="0"/>
              <a:t>§5 Godkännande av dagordningen</a:t>
            </a:r>
          </a:p>
          <a:p>
            <a:r>
              <a:rPr lang="sv-SE" dirty="0"/>
              <a:t>§6 Stämmans behörighet</a:t>
            </a:r>
          </a:p>
          <a:p>
            <a:r>
              <a:rPr lang="sv-SE" dirty="0"/>
              <a:t>§7 Val av justeringsmän för mötet</a:t>
            </a:r>
          </a:p>
          <a:p>
            <a:r>
              <a:rPr lang="sv-SE" dirty="0"/>
              <a:t>§8 Styrelsens verksamhetsberättelse</a:t>
            </a:r>
          </a:p>
          <a:p>
            <a:r>
              <a:rPr lang="sv-SE" dirty="0"/>
              <a:t>§9 Resultat och balansräkning</a:t>
            </a:r>
          </a:p>
          <a:p>
            <a:r>
              <a:rPr lang="sv-SE" dirty="0"/>
              <a:t>§10 Revisorernas berättelse</a:t>
            </a:r>
          </a:p>
          <a:p>
            <a:r>
              <a:rPr lang="sv-SE" dirty="0"/>
              <a:t>§11 Ansvarsfrihet för styrelsen</a:t>
            </a:r>
          </a:p>
          <a:p>
            <a:r>
              <a:rPr lang="sv-SE" dirty="0"/>
              <a:t>§12 Styrelsens förslag till budget  och åtgärder</a:t>
            </a:r>
          </a:p>
          <a:p>
            <a:r>
              <a:rPr lang="sv-SE" dirty="0"/>
              <a:t>§12a Vägmästarens rapport</a:t>
            </a:r>
          </a:p>
          <a:p>
            <a:r>
              <a:rPr lang="sv-SE" dirty="0"/>
              <a:t>§13 Styrelsens förslag till utdebitering</a:t>
            </a:r>
          </a:p>
          <a:p>
            <a:pPr lvl="0"/>
            <a:r>
              <a:rPr lang="sv-SE" dirty="0"/>
              <a:t>Styrelsens förslag är att skidspåret faktureras i samma faktura som vägföreningsavgiften.</a:t>
            </a:r>
          </a:p>
          <a:p>
            <a:endParaRPr lang="sv-SE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40000" lnSpcReduction="20000"/>
          </a:bodyPr>
          <a:lstStyle/>
          <a:p>
            <a:r>
              <a:rPr lang="sv-SE" dirty="0"/>
              <a:t>§14 Förevisande och godkännande av debiteringslängden</a:t>
            </a:r>
          </a:p>
          <a:p>
            <a:r>
              <a:rPr lang="sv-SE" dirty="0"/>
              <a:t>§15 Val av styrelseledamöter (Kassör, ledamot)</a:t>
            </a:r>
          </a:p>
          <a:p>
            <a:r>
              <a:rPr lang="sv-SE" dirty="0"/>
              <a:t>§16 Val av Styrelsesuppleanter</a:t>
            </a:r>
          </a:p>
          <a:p>
            <a:r>
              <a:rPr lang="sv-SE" dirty="0"/>
              <a:t>§17 Ersättning till styrelsen</a:t>
            </a:r>
          </a:p>
          <a:p>
            <a:r>
              <a:rPr lang="sv-SE" dirty="0"/>
              <a:t>§18 Val av revisorer</a:t>
            </a:r>
          </a:p>
          <a:p>
            <a:r>
              <a:rPr lang="sv-SE" dirty="0" smtClean="0"/>
              <a:t>§19 Ersättning till revisorer</a:t>
            </a:r>
          </a:p>
          <a:p>
            <a:r>
              <a:rPr lang="sv-SE" dirty="0" smtClean="0"/>
              <a:t>§20 </a:t>
            </a:r>
            <a:r>
              <a:rPr lang="sv-SE" dirty="0"/>
              <a:t>Val av valberedning</a:t>
            </a:r>
          </a:p>
          <a:p>
            <a:r>
              <a:rPr lang="sv-SE" dirty="0"/>
              <a:t>§21 Skidspår</a:t>
            </a:r>
            <a:br>
              <a:rPr lang="sv-SE" dirty="0"/>
            </a:br>
            <a:r>
              <a:rPr lang="sv-SE" dirty="0"/>
              <a:t>Beslut att med separerade medel bedriva skidspårsdrift för vintern 2014 / 2015.</a:t>
            </a:r>
          </a:p>
          <a:p>
            <a:r>
              <a:rPr lang="sv-SE" dirty="0"/>
              <a:t>§22 Inkomna Motioner</a:t>
            </a:r>
          </a:p>
          <a:p>
            <a:r>
              <a:rPr lang="sv-SE" dirty="0"/>
              <a:t>§23 Rapporter</a:t>
            </a:r>
          </a:p>
          <a:p>
            <a:pPr lvl="0"/>
            <a:r>
              <a:rPr lang="sv-SE" dirty="0"/>
              <a:t>Gångvägen </a:t>
            </a:r>
          </a:p>
          <a:p>
            <a:pPr lvl="0"/>
            <a:r>
              <a:rPr lang="sv-SE" dirty="0"/>
              <a:t>Skotergruppen</a:t>
            </a:r>
          </a:p>
          <a:p>
            <a:pPr lvl="0"/>
            <a:r>
              <a:rPr lang="sv-SE" dirty="0"/>
              <a:t>Norra </a:t>
            </a:r>
            <a:r>
              <a:rPr lang="sv-SE" dirty="0" err="1"/>
              <a:t>Hållbrändan</a:t>
            </a:r>
            <a:endParaRPr lang="sv-SE" dirty="0"/>
          </a:p>
          <a:p>
            <a:r>
              <a:rPr lang="sv-SE" dirty="0"/>
              <a:t>§24 Övriga frågor</a:t>
            </a:r>
          </a:p>
          <a:p>
            <a:r>
              <a:rPr lang="sv-SE" dirty="0"/>
              <a:t>§25 Protokollets tillgänglighet</a:t>
            </a:r>
          </a:p>
          <a:p>
            <a:r>
              <a:rPr lang="sv-SE" dirty="0"/>
              <a:t>§26 Avslutning</a:t>
            </a:r>
          </a:p>
          <a:p>
            <a:endParaRPr lang="sv-SE" dirty="0"/>
          </a:p>
        </p:txBody>
      </p:sp>
      <p:pic>
        <p:nvPicPr>
          <p:cNvPr id="4" name="Bildobjekt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9792" y="101282"/>
            <a:ext cx="1857375" cy="15144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62320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Dagordning</a:t>
            </a:r>
            <a:endParaRPr lang="sv-SE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sv-SE" b="1" dirty="0" smtClean="0"/>
              <a:t>§</a:t>
            </a:r>
            <a:r>
              <a:rPr lang="sv-SE" b="1" dirty="0"/>
              <a:t>1 Stämmans öppnande</a:t>
            </a:r>
          </a:p>
          <a:p>
            <a:r>
              <a:rPr lang="sv-SE" b="1" dirty="0"/>
              <a:t>§2 Val av ordförande för mötet, </a:t>
            </a:r>
          </a:p>
          <a:p>
            <a:r>
              <a:rPr lang="sv-SE" dirty="0"/>
              <a:t>§3 Val av sekreterare för mötet,</a:t>
            </a:r>
          </a:p>
          <a:p>
            <a:r>
              <a:rPr lang="sv-SE" dirty="0"/>
              <a:t>§4 Förteckning över mötesdeltagare</a:t>
            </a:r>
          </a:p>
          <a:p>
            <a:r>
              <a:rPr lang="sv-SE" dirty="0"/>
              <a:t>§5 Godkännande av dagordningen</a:t>
            </a:r>
          </a:p>
          <a:p>
            <a:r>
              <a:rPr lang="sv-SE" dirty="0"/>
              <a:t>§6 Stämmans behörighet</a:t>
            </a:r>
          </a:p>
          <a:p>
            <a:r>
              <a:rPr lang="sv-SE" dirty="0"/>
              <a:t>§7 Val av justeringsmän för mötet</a:t>
            </a:r>
          </a:p>
          <a:p>
            <a:r>
              <a:rPr lang="sv-SE" dirty="0"/>
              <a:t>§8 Styrelsens verksamhetsberättelse</a:t>
            </a:r>
          </a:p>
          <a:p>
            <a:r>
              <a:rPr lang="sv-SE" dirty="0"/>
              <a:t>§9 Resultat och balansräkning</a:t>
            </a:r>
          </a:p>
          <a:p>
            <a:r>
              <a:rPr lang="sv-SE" dirty="0"/>
              <a:t>§10 Revisorernas berättelse</a:t>
            </a:r>
          </a:p>
          <a:p>
            <a:r>
              <a:rPr lang="sv-SE" dirty="0"/>
              <a:t>§11 Ansvarsfrihet för styrelsen</a:t>
            </a:r>
          </a:p>
          <a:p>
            <a:r>
              <a:rPr lang="sv-SE" dirty="0"/>
              <a:t>§12 Styrelsens förslag till budget  och åtgärder</a:t>
            </a:r>
          </a:p>
          <a:p>
            <a:r>
              <a:rPr lang="sv-SE" dirty="0"/>
              <a:t>§12a Vägmästarens rapport</a:t>
            </a:r>
          </a:p>
          <a:p>
            <a:r>
              <a:rPr lang="sv-SE" dirty="0"/>
              <a:t>§13 Styrelsens förslag till utdebitering</a:t>
            </a:r>
          </a:p>
          <a:p>
            <a:pPr lvl="0"/>
            <a:r>
              <a:rPr lang="sv-SE" dirty="0"/>
              <a:t>Styrelsens förslag är att skidspåret faktureras i samma faktura som vägföreningsavgiften.</a:t>
            </a:r>
          </a:p>
          <a:p>
            <a:endParaRPr lang="sv-SE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40000" lnSpcReduction="20000"/>
          </a:bodyPr>
          <a:lstStyle/>
          <a:p>
            <a:r>
              <a:rPr lang="sv-SE" dirty="0"/>
              <a:t>§14 Förevisande och godkännande av debiteringslängden</a:t>
            </a:r>
          </a:p>
          <a:p>
            <a:r>
              <a:rPr lang="sv-SE" dirty="0"/>
              <a:t>§15 Val av styrelseledamöter (Kassör, ledamot)</a:t>
            </a:r>
          </a:p>
          <a:p>
            <a:r>
              <a:rPr lang="sv-SE" dirty="0"/>
              <a:t>§16 Val av Styrelsesuppleanter</a:t>
            </a:r>
          </a:p>
          <a:p>
            <a:r>
              <a:rPr lang="sv-SE" dirty="0"/>
              <a:t>§17 Ersättning till styrelsen</a:t>
            </a:r>
          </a:p>
          <a:p>
            <a:r>
              <a:rPr lang="sv-SE" dirty="0"/>
              <a:t>§18 Val av revisorer</a:t>
            </a:r>
          </a:p>
          <a:p>
            <a:r>
              <a:rPr lang="sv-SE" dirty="0"/>
              <a:t>§19 Ersättning till revisorer</a:t>
            </a:r>
          </a:p>
          <a:p>
            <a:r>
              <a:rPr lang="sv-SE" dirty="0" smtClean="0"/>
              <a:t>§20 </a:t>
            </a:r>
            <a:r>
              <a:rPr lang="sv-SE" dirty="0"/>
              <a:t>Val av valberedning</a:t>
            </a:r>
          </a:p>
          <a:p>
            <a:r>
              <a:rPr lang="sv-SE" dirty="0"/>
              <a:t>§21 Skidspår</a:t>
            </a:r>
            <a:br>
              <a:rPr lang="sv-SE" dirty="0"/>
            </a:br>
            <a:r>
              <a:rPr lang="sv-SE" dirty="0"/>
              <a:t>Beslut att med separerade medel bedriva skidspårsdrift för vintern 2014 / 2015.</a:t>
            </a:r>
          </a:p>
          <a:p>
            <a:r>
              <a:rPr lang="sv-SE" dirty="0"/>
              <a:t>§22 Inkomna Motioner</a:t>
            </a:r>
          </a:p>
          <a:p>
            <a:r>
              <a:rPr lang="sv-SE" dirty="0"/>
              <a:t>§23 Rapporter</a:t>
            </a:r>
          </a:p>
          <a:p>
            <a:pPr lvl="0"/>
            <a:r>
              <a:rPr lang="sv-SE" dirty="0"/>
              <a:t>Gångvägen </a:t>
            </a:r>
          </a:p>
          <a:p>
            <a:pPr lvl="0"/>
            <a:r>
              <a:rPr lang="sv-SE" dirty="0"/>
              <a:t>Skotergruppen</a:t>
            </a:r>
          </a:p>
          <a:p>
            <a:pPr lvl="0"/>
            <a:r>
              <a:rPr lang="sv-SE" dirty="0"/>
              <a:t>Norra </a:t>
            </a:r>
            <a:r>
              <a:rPr lang="sv-SE" dirty="0" err="1"/>
              <a:t>Hållbrändan</a:t>
            </a:r>
            <a:endParaRPr lang="sv-SE" dirty="0"/>
          </a:p>
          <a:p>
            <a:r>
              <a:rPr lang="sv-SE" dirty="0"/>
              <a:t>§24 Övriga frågor</a:t>
            </a:r>
          </a:p>
          <a:p>
            <a:r>
              <a:rPr lang="sv-SE" dirty="0"/>
              <a:t>§25 Protokollets tillgänglighet</a:t>
            </a:r>
          </a:p>
          <a:p>
            <a:r>
              <a:rPr lang="sv-SE" dirty="0"/>
              <a:t>§26 Avslutning</a:t>
            </a:r>
          </a:p>
          <a:p>
            <a:endParaRPr lang="sv-SE" dirty="0"/>
          </a:p>
        </p:txBody>
      </p:sp>
      <p:pic>
        <p:nvPicPr>
          <p:cNvPr id="4" name="Bildobjekt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9792" y="101282"/>
            <a:ext cx="1857375" cy="15144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3274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Dagordning</a:t>
            </a:r>
            <a:endParaRPr lang="sv-SE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sv-SE" b="1" dirty="0" smtClean="0"/>
              <a:t>§</a:t>
            </a:r>
            <a:r>
              <a:rPr lang="sv-SE" b="1" dirty="0"/>
              <a:t>1 Stämmans öppnande</a:t>
            </a:r>
          </a:p>
          <a:p>
            <a:r>
              <a:rPr lang="sv-SE" b="1" dirty="0"/>
              <a:t>§2 Val av ordförande för mötet, </a:t>
            </a:r>
          </a:p>
          <a:p>
            <a:r>
              <a:rPr lang="sv-SE" b="1" dirty="0"/>
              <a:t>§3 Val av sekreterare för mötet,</a:t>
            </a:r>
          </a:p>
          <a:p>
            <a:r>
              <a:rPr lang="sv-SE" dirty="0"/>
              <a:t>§4 Förteckning över mötesdeltagare</a:t>
            </a:r>
          </a:p>
          <a:p>
            <a:r>
              <a:rPr lang="sv-SE" dirty="0"/>
              <a:t>§5 Godkännande av dagordningen</a:t>
            </a:r>
          </a:p>
          <a:p>
            <a:r>
              <a:rPr lang="sv-SE" dirty="0"/>
              <a:t>§6 Stämmans behörighet</a:t>
            </a:r>
          </a:p>
          <a:p>
            <a:r>
              <a:rPr lang="sv-SE" dirty="0"/>
              <a:t>§7 Val av justeringsmän för mötet</a:t>
            </a:r>
          </a:p>
          <a:p>
            <a:r>
              <a:rPr lang="sv-SE" dirty="0"/>
              <a:t>§8 Styrelsens verksamhetsberättelse</a:t>
            </a:r>
          </a:p>
          <a:p>
            <a:r>
              <a:rPr lang="sv-SE" dirty="0"/>
              <a:t>§9 Resultat och balansräkning</a:t>
            </a:r>
          </a:p>
          <a:p>
            <a:r>
              <a:rPr lang="sv-SE" dirty="0"/>
              <a:t>§10 Revisorernas berättelse</a:t>
            </a:r>
          </a:p>
          <a:p>
            <a:r>
              <a:rPr lang="sv-SE" dirty="0"/>
              <a:t>§11 Ansvarsfrihet för styrelsen</a:t>
            </a:r>
          </a:p>
          <a:p>
            <a:r>
              <a:rPr lang="sv-SE" dirty="0"/>
              <a:t>§12 Styrelsens förslag till budget  och åtgärder</a:t>
            </a:r>
          </a:p>
          <a:p>
            <a:r>
              <a:rPr lang="sv-SE" dirty="0"/>
              <a:t>§12a Vägmästarens rapport</a:t>
            </a:r>
          </a:p>
          <a:p>
            <a:r>
              <a:rPr lang="sv-SE" dirty="0"/>
              <a:t>§13 Styrelsens förslag till utdebitering</a:t>
            </a:r>
          </a:p>
          <a:p>
            <a:pPr lvl="0"/>
            <a:r>
              <a:rPr lang="sv-SE" dirty="0"/>
              <a:t>Styrelsens förslag är att skidspåret faktureras i samma faktura som vägföreningsavgiften.</a:t>
            </a:r>
          </a:p>
          <a:p>
            <a:endParaRPr lang="sv-SE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40000" lnSpcReduction="20000"/>
          </a:bodyPr>
          <a:lstStyle/>
          <a:p>
            <a:r>
              <a:rPr lang="sv-SE" dirty="0"/>
              <a:t>§14 Förevisande och godkännande av debiteringslängden</a:t>
            </a:r>
          </a:p>
          <a:p>
            <a:r>
              <a:rPr lang="sv-SE" dirty="0"/>
              <a:t>§15 Val av styrelseledamöter (Kassör, ledamot)</a:t>
            </a:r>
          </a:p>
          <a:p>
            <a:r>
              <a:rPr lang="sv-SE" dirty="0"/>
              <a:t>§16 Val av Styrelsesuppleanter</a:t>
            </a:r>
          </a:p>
          <a:p>
            <a:r>
              <a:rPr lang="sv-SE" dirty="0"/>
              <a:t>§17 Ersättning till styrelsen</a:t>
            </a:r>
          </a:p>
          <a:p>
            <a:r>
              <a:rPr lang="sv-SE" dirty="0"/>
              <a:t>§18 Val av revisorer</a:t>
            </a:r>
          </a:p>
          <a:p>
            <a:r>
              <a:rPr lang="sv-SE" dirty="0"/>
              <a:t>§19 Ersättning till revisorer</a:t>
            </a:r>
          </a:p>
          <a:p>
            <a:r>
              <a:rPr lang="sv-SE" dirty="0" smtClean="0"/>
              <a:t>§20 </a:t>
            </a:r>
            <a:r>
              <a:rPr lang="sv-SE" dirty="0"/>
              <a:t>Val av valberedning</a:t>
            </a:r>
          </a:p>
          <a:p>
            <a:r>
              <a:rPr lang="sv-SE" dirty="0"/>
              <a:t>§21 Skidspår</a:t>
            </a:r>
            <a:br>
              <a:rPr lang="sv-SE" dirty="0"/>
            </a:br>
            <a:r>
              <a:rPr lang="sv-SE" dirty="0"/>
              <a:t>Beslut att med separerade medel bedriva skidspårsdrift för vintern 2014 / 2015.</a:t>
            </a:r>
          </a:p>
          <a:p>
            <a:r>
              <a:rPr lang="sv-SE" dirty="0"/>
              <a:t>§22 Inkomna Motioner</a:t>
            </a:r>
          </a:p>
          <a:p>
            <a:r>
              <a:rPr lang="sv-SE" dirty="0"/>
              <a:t>§23 Rapporter</a:t>
            </a:r>
          </a:p>
          <a:p>
            <a:pPr lvl="0"/>
            <a:r>
              <a:rPr lang="sv-SE" dirty="0"/>
              <a:t>Gångvägen </a:t>
            </a:r>
          </a:p>
          <a:p>
            <a:pPr lvl="0"/>
            <a:r>
              <a:rPr lang="sv-SE" dirty="0"/>
              <a:t>Skotergruppen</a:t>
            </a:r>
          </a:p>
          <a:p>
            <a:pPr lvl="0"/>
            <a:r>
              <a:rPr lang="sv-SE" dirty="0"/>
              <a:t>Norra </a:t>
            </a:r>
            <a:r>
              <a:rPr lang="sv-SE" dirty="0" err="1"/>
              <a:t>Hållbrändan</a:t>
            </a:r>
            <a:endParaRPr lang="sv-SE" dirty="0"/>
          </a:p>
          <a:p>
            <a:r>
              <a:rPr lang="sv-SE" dirty="0"/>
              <a:t>§24 Övriga frågor</a:t>
            </a:r>
          </a:p>
          <a:p>
            <a:r>
              <a:rPr lang="sv-SE" dirty="0"/>
              <a:t>§25 Protokollets tillgänglighet</a:t>
            </a:r>
          </a:p>
          <a:p>
            <a:r>
              <a:rPr lang="sv-SE" dirty="0"/>
              <a:t>§26 Avslutning</a:t>
            </a:r>
          </a:p>
          <a:p>
            <a:endParaRPr lang="sv-SE" dirty="0"/>
          </a:p>
        </p:txBody>
      </p:sp>
      <p:pic>
        <p:nvPicPr>
          <p:cNvPr id="4" name="Bildobjekt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9792" y="101282"/>
            <a:ext cx="1857375" cy="15144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19896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Dagordning</a:t>
            </a:r>
            <a:endParaRPr lang="sv-SE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sv-SE" b="1" dirty="0" smtClean="0"/>
              <a:t>§</a:t>
            </a:r>
            <a:r>
              <a:rPr lang="sv-SE" b="1" dirty="0"/>
              <a:t>1 Stämmans öppnande</a:t>
            </a:r>
          </a:p>
          <a:p>
            <a:r>
              <a:rPr lang="sv-SE" b="1" dirty="0"/>
              <a:t>§2 Val av ordförande för mötet, </a:t>
            </a:r>
          </a:p>
          <a:p>
            <a:r>
              <a:rPr lang="sv-SE" b="1" dirty="0"/>
              <a:t>§3 Val av sekreterare för mötet,</a:t>
            </a:r>
          </a:p>
          <a:p>
            <a:r>
              <a:rPr lang="sv-SE" b="1" dirty="0"/>
              <a:t>§4 Förteckning över mötesdeltagare</a:t>
            </a:r>
          </a:p>
          <a:p>
            <a:r>
              <a:rPr lang="sv-SE" dirty="0"/>
              <a:t>§5 Godkännande av dagordningen</a:t>
            </a:r>
          </a:p>
          <a:p>
            <a:r>
              <a:rPr lang="sv-SE" dirty="0"/>
              <a:t>§6 Stämmans behörighet</a:t>
            </a:r>
          </a:p>
          <a:p>
            <a:r>
              <a:rPr lang="sv-SE" dirty="0"/>
              <a:t>§7 Val av justeringsmän för mötet</a:t>
            </a:r>
          </a:p>
          <a:p>
            <a:r>
              <a:rPr lang="sv-SE" dirty="0"/>
              <a:t>§8 Styrelsens verksamhetsberättelse</a:t>
            </a:r>
          </a:p>
          <a:p>
            <a:r>
              <a:rPr lang="sv-SE" dirty="0"/>
              <a:t>§9 Resultat och balansräkning</a:t>
            </a:r>
          </a:p>
          <a:p>
            <a:r>
              <a:rPr lang="sv-SE" dirty="0"/>
              <a:t>§10 Revisorernas berättelse</a:t>
            </a:r>
          </a:p>
          <a:p>
            <a:r>
              <a:rPr lang="sv-SE" dirty="0"/>
              <a:t>§11 Ansvarsfrihet för styrelsen</a:t>
            </a:r>
          </a:p>
          <a:p>
            <a:r>
              <a:rPr lang="sv-SE" dirty="0"/>
              <a:t>§12 Styrelsens förslag till budget  och åtgärder</a:t>
            </a:r>
          </a:p>
          <a:p>
            <a:r>
              <a:rPr lang="sv-SE" dirty="0"/>
              <a:t>§12a Vägmästarens rapport</a:t>
            </a:r>
          </a:p>
          <a:p>
            <a:r>
              <a:rPr lang="sv-SE" dirty="0"/>
              <a:t>§13 Styrelsens förslag till utdebitering</a:t>
            </a:r>
          </a:p>
          <a:p>
            <a:pPr lvl="0"/>
            <a:r>
              <a:rPr lang="sv-SE" dirty="0"/>
              <a:t>Styrelsens förslag är att skidspåret faktureras i samma faktura som vägföreningsavgiften.</a:t>
            </a:r>
          </a:p>
          <a:p>
            <a:endParaRPr lang="sv-SE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40000" lnSpcReduction="20000"/>
          </a:bodyPr>
          <a:lstStyle/>
          <a:p>
            <a:r>
              <a:rPr lang="sv-SE" dirty="0"/>
              <a:t>§14 Förevisande och godkännande av debiteringslängden</a:t>
            </a:r>
          </a:p>
          <a:p>
            <a:r>
              <a:rPr lang="sv-SE" dirty="0"/>
              <a:t>§15 Val av styrelseledamöter (Kassör, ledamot)</a:t>
            </a:r>
          </a:p>
          <a:p>
            <a:r>
              <a:rPr lang="sv-SE" dirty="0"/>
              <a:t>§16 Val av Styrelsesuppleanter</a:t>
            </a:r>
          </a:p>
          <a:p>
            <a:r>
              <a:rPr lang="sv-SE" dirty="0"/>
              <a:t>§17 Ersättning till styrelsen</a:t>
            </a:r>
          </a:p>
          <a:p>
            <a:r>
              <a:rPr lang="sv-SE" dirty="0"/>
              <a:t>§18 Val av revisorer</a:t>
            </a:r>
          </a:p>
          <a:p>
            <a:r>
              <a:rPr lang="sv-SE" dirty="0"/>
              <a:t>§19 Ersättning till revisorer</a:t>
            </a:r>
          </a:p>
          <a:p>
            <a:r>
              <a:rPr lang="sv-SE" dirty="0" smtClean="0"/>
              <a:t>§20 </a:t>
            </a:r>
            <a:r>
              <a:rPr lang="sv-SE" dirty="0"/>
              <a:t>Val av valberedning</a:t>
            </a:r>
          </a:p>
          <a:p>
            <a:r>
              <a:rPr lang="sv-SE" dirty="0"/>
              <a:t>§21 Skidspår</a:t>
            </a:r>
            <a:br>
              <a:rPr lang="sv-SE" dirty="0"/>
            </a:br>
            <a:r>
              <a:rPr lang="sv-SE" dirty="0"/>
              <a:t>Beslut att med separerade medel bedriva skidspårsdrift för vintern 2014 / 2015.</a:t>
            </a:r>
          </a:p>
          <a:p>
            <a:r>
              <a:rPr lang="sv-SE" dirty="0"/>
              <a:t>§22 Inkomna Motioner</a:t>
            </a:r>
          </a:p>
          <a:p>
            <a:r>
              <a:rPr lang="sv-SE" dirty="0"/>
              <a:t>§23 Rapporter</a:t>
            </a:r>
          </a:p>
          <a:p>
            <a:pPr lvl="0"/>
            <a:r>
              <a:rPr lang="sv-SE" dirty="0"/>
              <a:t>Gångvägen </a:t>
            </a:r>
          </a:p>
          <a:p>
            <a:pPr lvl="0"/>
            <a:r>
              <a:rPr lang="sv-SE" dirty="0"/>
              <a:t>Skotergruppen</a:t>
            </a:r>
          </a:p>
          <a:p>
            <a:pPr lvl="0"/>
            <a:r>
              <a:rPr lang="sv-SE" dirty="0"/>
              <a:t>Norra </a:t>
            </a:r>
            <a:r>
              <a:rPr lang="sv-SE" dirty="0" err="1"/>
              <a:t>Hållbrändan</a:t>
            </a:r>
            <a:endParaRPr lang="sv-SE" dirty="0"/>
          </a:p>
          <a:p>
            <a:r>
              <a:rPr lang="sv-SE" dirty="0"/>
              <a:t>§24 Övriga frågor</a:t>
            </a:r>
          </a:p>
          <a:p>
            <a:r>
              <a:rPr lang="sv-SE" dirty="0"/>
              <a:t>§25 Protokollets tillgänglighet</a:t>
            </a:r>
          </a:p>
          <a:p>
            <a:r>
              <a:rPr lang="sv-SE" dirty="0"/>
              <a:t>§26 Avslutning</a:t>
            </a:r>
          </a:p>
          <a:p>
            <a:endParaRPr lang="sv-SE" dirty="0"/>
          </a:p>
        </p:txBody>
      </p:sp>
      <p:pic>
        <p:nvPicPr>
          <p:cNvPr id="4" name="Bildobjekt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9792" y="101282"/>
            <a:ext cx="1857375" cy="15144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55079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Dagordning</a:t>
            </a:r>
            <a:endParaRPr lang="sv-SE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sv-SE" b="1" dirty="0" smtClean="0"/>
              <a:t>§</a:t>
            </a:r>
            <a:r>
              <a:rPr lang="sv-SE" b="1" dirty="0"/>
              <a:t>1 Stämmans öppnande</a:t>
            </a:r>
          </a:p>
          <a:p>
            <a:r>
              <a:rPr lang="sv-SE" b="1" dirty="0"/>
              <a:t>§2 Val av ordförande för mötet, </a:t>
            </a:r>
          </a:p>
          <a:p>
            <a:r>
              <a:rPr lang="sv-SE" b="1" dirty="0"/>
              <a:t>§3 Val av sekreterare för mötet,</a:t>
            </a:r>
          </a:p>
          <a:p>
            <a:r>
              <a:rPr lang="sv-SE" b="1" dirty="0"/>
              <a:t>§4 Förteckning över mötesdeltagare</a:t>
            </a:r>
          </a:p>
          <a:p>
            <a:r>
              <a:rPr lang="sv-SE" b="1" dirty="0"/>
              <a:t>§5 Godkännande av dagordningen</a:t>
            </a:r>
          </a:p>
          <a:p>
            <a:r>
              <a:rPr lang="sv-SE" dirty="0"/>
              <a:t>§6 Stämmans behörighet</a:t>
            </a:r>
          </a:p>
          <a:p>
            <a:r>
              <a:rPr lang="sv-SE" dirty="0"/>
              <a:t>§7 Val av justeringsmän för mötet</a:t>
            </a:r>
          </a:p>
          <a:p>
            <a:r>
              <a:rPr lang="sv-SE" dirty="0"/>
              <a:t>§8 Styrelsens verksamhetsberättelse</a:t>
            </a:r>
          </a:p>
          <a:p>
            <a:r>
              <a:rPr lang="sv-SE" dirty="0"/>
              <a:t>§9 Resultat och balansräkning</a:t>
            </a:r>
          </a:p>
          <a:p>
            <a:r>
              <a:rPr lang="sv-SE" dirty="0"/>
              <a:t>§10 Revisorernas berättelse</a:t>
            </a:r>
          </a:p>
          <a:p>
            <a:r>
              <a:rPr lang="sv-SE" dirty="0"/>
              <a:t>§11 Ansvarsfrihet för styrelsen</a:t>
            </a:r>
          </a:p>
          <a:p>
            <a:r>
              <a:rPr lang="sv-SE" dirty="0"/>
              <a:t>§12 Styrelsens förslag till budget  och åtgärder</a:t>
            </a:r>
          </a:p>
          <a:p>
            <a:r>
              <a:rPr lang="sv-SE" dirty="0"/>
              <a:t>§12a Vägmästarens rapport</a:t>
            </a:r>
          </a:p>
          <a:p>
            <a:r>
              <a:rPr lang="sv-SE" dirty="0"/>
              <a:t>§13 Styrelsens förslag till utdebitering</a:t>
            </a:r>
          </a:p>
          <a:p>
            <a:pPr lvl="0"/>
            <a:r>
              <a:rPr lang="sv-SE" dirty="0"/>
              <a:t>Styrelsens förslag är att skidspåret faktureras i samma faktura som vägföreningsavgiften.</a:t>
            </a:r>
          </a:p>
          <a:p>
            <a:endParaRPr lang="sv-SE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40000" lnSpcReduction="20000"/>
          </a:bodyPr>
          <a:lstStyle/>
          <a:p>
            <a:r>
              <a:rPr lang="sv-SE" dirty="0"/>
              <a:t>§14 Förevisande och godkännande av debiteringslängden</a:t>
            </a:r>
          </a:p>
          <a:p>
            <a:r>
              <a:rPr lang="sv-SE" dirty="0"/>
              <a:t>§15 Val av styrelseledamöter (Kassör, ledamot)</a:t>
            </a:r>
          </a:p>
          <a:p>
            <a:r>
              <a:rPr lang="sv-SE" dirty="0"/>
              <a:t>§16 Val av Styrelsesuppleanter</a:t>
            </a:r>
          </a:p>
          <a:p>
            <a:r>
              <a:rPr lang="sv-SE" dirty="0"/>
              <a:t>§17 Ersättning till styrelsen</a:t>
            </a:r>
          </a:p>
          <a:p>
            <a:r>
              <a:rPr lang="sv-SE" dirty="0"/>
              <a:t>§18 Val av revisorer</a:t>
            </a:r>
          </a:p>
          <a:p>
            <a:r>
              <a:rPr lang="sv-SE" dirty="0"/>
              <a:t>§19 Ersättning till revisorer</a:t>
            </a:r>
          </a:p>
          <a:p>
            <a:r>
              <a:rPr lang="sv-SE" dirty="0" smtClean="0"/>
              <a:t>§20 </a:t>
            </a:r>
            <a:r>
              <a:rPr lang="sv-SE" dirty="0"/>
              <a:t>Val av valberedning</a:t>
            </a:r>
          </a:p>
          <a:p>
            <a:r>
              <a:rPr lang="sv-SE" dirty="0"/>
              <a:t>§21 Skidspår</a:t>
            </a:r>
            <a:br>
              <a:rPr lang="sv-SE" dirty="0"/>
            </a:br>
            <a:r>
              <a:rPr lang="sv-SE" dirty="0"/>
              <a:t>Beslut att med separerade medel bedriva skidspårsdrift för vintern 2014 / 2015.</a:t>
            </a:r>
          </a:p>
          <a:p>
            <a:r>
              <a:rPr lang="sv-SE" dirty="0"/>
              <a:t>§22 Inkomna Motioner</a:t>
            </a:r>
          </a:p>
          <a:p>
            <a:r>
              <a:rPr lang="sv-SE" dirty="0"/>
              <a:t>§23 Rapporter</a:t>
            </a:r>
          </a:p>
          <a:p>
            <a:pPr lvl="0"/>
            <a:r>
              <a:rPr lang="sv-SE" dirty="0"/>
              <a:t>Gångvägen </a:t>
            </a:r>
          </a:p>
          <a:p>
            <a:pPr lvl="0"/>
            <a:r>
              <a:rPr lang="sv-SE" dirty="0"/>
              <a:t>Skotergruppen</a:t>
            </a:r>
          </a:p>
          <a:p>
            <a:pPr lvl="0"/>
            <a:r>
              <a:rPr lang="sv-SE" dirty="0"/>
              <a:t>Norra </a:t>
            </a:r>
            <a:r>
              <a:rPr lang="sv-SE" dirty="0" err="1"/>
              <a:t>Hållbrändan</a:t>
            </a:r>
            <a:endParaRPr lang="sv-SE" dirty="0"/>
          </a:p>
          <a:p>
            <a:r>
              <a:rPr lang="sv-SE" dirty="0"/>
              <a:t>§24 Övriga frågor</a:t>
            </a:r>
          </a:p>
          <a:p>
            <a:r>
              <a:rPr lang="sv-SE" dirty="0"/>
              <a:t>§25 Protokollets tillgänglighet</a:t>
            </a:r>
          </a:p>
          <a:p>
            <a:r>
              <a:rPr lang="sv-SE" dirty="0"/>
              <a:t>§26 Avslutning</a:t>
            </a:r>
          </a:p>
          <a:p>
            <a:endParaRPr lang="sv-SE" dirty="0"/>
          </a:p>
        </p:txBody>
      </p:sp>
      <p:pic>
        <p:nvPicPr>
          <p:cNvPr id="4" name="Bildobjekt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9792" y="101282"/>
            <a:ext cx="1857375" cy="15144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0726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Dagordning</a:t>
            </a:r>
            <a:endParaRPr lang="sv-SE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sv-SE" b="1" dirty="0" smtClean="0"/>
              <a:t>§</a:t>
            </a:r>
            <a:r>
              <a:rPr lang="sv-SE" b="1" dirty="0"/>
              <a:t>1 Stämmans öppnande</a:t>
            </a:r>
          </a:p>
          <a:p>
            <a:r>
              <a:rPr lang="sv-SE" b="1" dirty="0"/>
              <a:t>§2 Val av ordförande för mötet, </a:t>
            </a:r>
          </a:p>
          <a:p>
            <a:r>
              <a:rPr lang="sv-SE" b="1" dirty="0"/>
              <a:t>§3 Val av sekreterare för mötet,</a:t>
            </a:r>
          </a:p>
          <a:p>
            <a:r>
              <a:rPr lang="sv-SE" b="1" dirty="0"/>
              <a:t>§4 Förteckning över mötesdeltagare</a:t>
            </a:r>
          </a:p>
          <a:p>
            <a:r>
              <a:rPr lang="sv-SE" b="1" dirty="0"/>
              <a:t>§5 Godkännande av dagordningen</a:t>
            </a:r>
          </a:p>
          <a:p>
            <a:r>
              <a:rPr lang="sv-SE" b="1" dirty="0"/>
              <a:t>§6 Stämmans behörighet</a:t>
            </a:r>
          </a:p>
          <a:p>
            <a:r>
              <a:rPr lang="sv-SE" dirty="0"/>
              <a:t>§7 Val av justeringsmän för mötet</a:t>
            </a:r>
          </a:p>
          <a:p>
            <a:r>
              <a:rPr lang="sv-SE" dirty="0"/>
              <a:t>§8 Styrelsens verksamhetsberättelse</a:t>
            </a:r>
          </a:p>
          <a:p>
            <a:r>
              <a:rPr lang="sv-SE" dirty="0"/>
              <a:t>§9 Resultat och balansräkning</a:t>
            </a:r>
          </a:p>
          <a:p>
            <a:r>
              <a:rPr lang="sv-SE" dirty="0"/>
              <a:t>§10 Revisorernas berättelse</a:t>
            </a:r>
          </a:p>
          <a:p>
            <a:r>
              <a:rPr lang="sv-SE" dirty="0"/>
              <a:t>§11 Ansvarsfrihet för styrelsen</a:t>
            </a:r>
          </a:p>
          <a:p>
            <a:r>
              <a:rPr lang="sv-SE" dirty="0"/>
              <a:t>§12 Styrelsens förslag till budget  och åtgärder</a:t>
            </a:r>
          </a:p>
          <a:p>
            <a:r>
              <a:rPr lang="sv-SE" dirty="0"/>
              <a:t>§12a Vägmästarens rapport</a:t>
            </a:r>
          </a:p>
          <a:p>
            <a:r>
              <a:rPr lang="sv-SE" dirty="0"/>
              <a:t>§13 Styrelsens förslag till utdebitering</a:t>
            </a:r>
          </a:p>
          <a:p>
            <a:pPr lvl="0"/>
            <a:r>
              <a:rPr lang="sv-SE" dirty="0"/>
              <a:t>Styrelsens förslag är att skidspåret faktureras i samma faktura som vägföreningsavgiften.</a:t>
            </a:r>
          </a:p>
          <a:p>
            <a:endParaRPr lang="sv-SE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40000" lnSpcReduction="20000"/>
          </a:bodyPr>
          <a:lstStyle/>
          <a:p>
            <a:r>
              <a:rPr lang="sv-SE" dirty="0"/>
              <a:t>§14 Förevisande och godkännande av debiteringslängden</a:t>
            </a:r>
          </a:p>
          <a:p>
            <a:r>
              <a:rPr lang="sv-SE" dirty="0"/>
              <a:t>§15 Val av styrelseledamöter (Kassör, ledamot)</a:t>
            </a:r>
          </a:p>
          <a:p>
            <a:r>
              <a:rPr lang="sv-SE" dirty="0"/>
              <a:t>§16 Val av Styrelsesuppleanter</a:t>
            </a:r>
          </a:p>
          <a:p>
            <a:r>
              <a:rPr lang="sv-SE" dirty="0"/>
              <a:t>§17 Ersättning till styrelsen</a:t>
            </a:r>
          </a:p>
          <a:p>
            <a:r>
              <a:rPr lang="sv-SE" dirty="0"/>
              <a:t>§18 Val av revisorer</a:t>
            </a:r>
          </a:p>
          <a:p>
            <a:r>
              <a:rPr lang="sv-SE" dirty="0"/>
              <a:t>§19 Ersättning till revisorer</a:t>
            </a:r>
          </a:p>
          <a:p>
            <a:r>
              <a:rPr lang="sv-SE" dirty="0" smtClean="0"/>
              <a:t>§20 </a:t>
            </a:r>
            <a:r>
              <a:rPr lang="sv-SE" dirty="0"/>
              <a:t>Val av valberedning</a:t>
            </a:r>
          </a:p>
          <a:p>
            <a:r>
              <a:rPr lang="sv-SE" dirty="0"/>
              <a:t>§21 Skidspår</a:t>
            </a:r>
            <a:br>
              <a:rPr lang="sv-SE" dirty="0"/>
            </a:br>
            <a:r>
              <a:rPr lang="sv-SE" dirty="0"/>
              <a:t>Beslut att med separerade medel bedriva skidspårsdrift för vintern 2014 / 2015.</a:t>
            </a:r>
          </a:p>
          <a:p>
            <a:r>
              <a:rPr lang="sv-SE" dirty="0"/>
              <a:t>§22 Inkomna Motioner</a:t>
            </a:r>
          </a:p>
          <a:p>
            <a:r>
              <a:rPr lang="sv-SE" dirty="0"/>
              <a:t>§23 Rapporter</a:t>
            </a:r>
          </a:p>
          <a:p>
            <a:pPr lvl="0"/>
            <a:r>
              <a:rPr lang="sv-SE" dirty="0"/>
              <a:t>Gångvägen </a:t>
            </a:r>
          </a:p>
          <a:p>
            <a:pPr lvl="0"/>
            <a:r>
              <a:rPr lang="sv-SE" dirty="0"/>
              <a:t>Skotergruppen</a:t>
            </a:r>
          </a:p>
          <a:p>
            <a:pPr lvl="0"/>
            <a:r>
              <a:rPr lang="sv-SE" dirty="0"/>
              <a:t>Norra </a:t>
            </a:r>
            <a:r>
              <a:rPr lang="sv-SE" dirty="0" err="1"/>
              <a:t>Hållbrändan</a:t>
            </a:r>
            <a:endParaRPr lang="sv-SE" dirty="0"/>
          </a:p>
          <a:p>
            <a:r>
              <a:rPr lang="sv-SE" dirty="0"/>
              <a:t>§24 Övriga frågor</a:t>
            </a:r>
          </a:p>
          <a:p>
            <a:r>
              <a:rPr lang="sv-SE" dirty="0"/>
              <a:t>§25 Protokollets tillgänglighet</a:t>
            </a:r>
          </a:p>
          <a:p>
            <a:r>
              <a:rPr lang="sv-SE" dirty="0"/>
              <a:t>§26 Avslutning</a:t>
            </a:r>
          </a:p>
          <a:p>
            <a:endParaRPr lang="sv-SE" dirty="0"/>
          </a:p>
        </p:txBody>
      </p:sp>
      <p:pic>
        <p:nvPicPr>
          <p:cNvPr id="4" name="Bildobjekt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9792" y="101282"/>
            <a:ext cx="1857375" cy="15144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98281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Dagordning</a:t>
            </a:r>
            <a:endParaRPr lang="sv-SE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sv-SE" b="1" dirty="0" smtClean="0"/>
              <a:t>§</a:t>
            </a:r>
            <a:r>
              <a:rPr lang="sv-SE" b="1" dirty="0"/>
              <a:t>1 Stämmans öppnande</a:t>
            </a:r>
          </a:p>
          <a:p>
            <a:r>
              <a:rPr lang="sv-SE" b="1" dirty="0"/>
              <a:t>§2 Val av ordförande för mötet, </a:t>
            </a:r>
          </a:p>
          <a:p>
            <a:r>
              <a:rPr lang="sv-SE" b="1" dirty="0"/>
              <a:t>§3 Val av sekreterare för mötet,</a:t>
            </a:r>
          </a:p>
          <a:p>
            <a:r>
              <a:rPr lang="sv-SE" b="1" dirty="0"/>
              <a:t>§4 Förteckning över mötesdeltagare</a:t>
            </a:r>
          </a:p>
          <a:p>
            <a:r>
              <a:rPr lang="sv-SE" b="1" dirty="0"/>
              <a:t>§5 Godkännande av dagordningen</a:t>
            </a:r>
          </a:p>
          <a:p>
            <a:r>
              <a:rPr lang="sv-SE" b="1" dirty="0"/>
              <a:t>§6 Stämmans behörighet</a:t>
            </a:r>
          </a:p>
          <a:p>
            <a:r>
              <a:rPr lang="sv-SE" b="1" dirty="0"/>
              <a:t>§7 Val av justeringsmän för mötet</a:t>
            </a:r>
          </a:p>
          <a:p>
            <a:r>
              <a:rPr lang="sv-SE" dirty="0"/>
              <a:t>§8 Styrelsens verksamhetsberättelse</a:t>
            </a:r>
          </a:p>
          <a:p>
            <a:r>
              <a:rPr lang="sv-SE" dirty="0"/>
              <a:t>§9 Resultat och balansräkning</a:t>
            </a:r>
          </a:p>
          <a:p>
            <a:r>
              <a:rPr lang="sv-SE" dirty="0"/>
              <a:t>§10 Revisorernas berättelse</a:t>
            </a:r>
          </a:p>
          <a:p>
            <a:r>
              <a:rPr lang="sv-SE" dirty="0"/>
              <a:t>§11 Ansvarsfrihet för styrelsen</a:t>
            </a:r>
          </a:p>
          <a:p>
            <a:r>
              <a:rPr lang="sv-SE" dirty="0"/>
              <a:t>§12 Styrelsens förslag till budget  och åtgärder</a:t>
            </a:r>
          </a:p>
          <a:p>
            <a:r>
              <a:rPr lang="sv-SE" dirty="0"/>
              <a:t>§12a Vägmästarens rapport</a:t>
            </a:r>
          </a:p>
          <a:p>
            <a:r>
              <a:rPr lang="sv-SE" dirty="0"/>
              <a:t>§13 Styrelsens förslag till utdebitering</a:t>
            </a:r>
          </a:p>
          <a:p>
            <a:pPr lvl="0"/>
            <a:r>
              <a:rPr lang="sv-SE" dirty="0"/>
              <a:t>Styrelsens förslag är att skidspåret faktureras i samma faktura som vägföreningsavgiften.</a:t>
            </a:r>
          </a:p>
          <a:p>
            <a:endParaRPr lang="sv-SE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40000" lnSpcReduction="20000"/>
          </a:bodyPr>
          <a:lstStyle/>
          <a:p>
            <a:r>
              <a:rPr lang="sv-SE" dirty="0"/>
              <a:t>§14 Förevisande och godkännande av debiteringslängden</a:t>
            </a:r>
          </a:p>
          <a:p>
            <a:r>
              <a:rPr lang="sv-SE" dirty="0"/>
              <a:t>§15 Val av styrelseledamöter (Kassör, ledamot)</a:t>
            </a:r>
          </a:p>
          <a:p>
            <a:r>
              <a:rPr lang="sv-SE" dirty="0"/>
              <a:t>§16 Val av Styrelsesuppleanter</a:t>
            </a:r>
          </a:p>
          <a:p>
            <a:r>
              <a:rPr lang="sv-SE" dirty="0"/>
              <a:t>§17 Ersättning till styrelsen</a:t>
            </a:r>
          </a:p>
          <a:p>
            <a:r>
              <a:rPr lang="sv-SE" dirty="0"/>
              <a:t>§18 Val av revisorer</a:t>
            </a:r>
          </a:p>
          <a:p>
            <a:r>
              <a:rPr lang="sv-SE" dirty="0"/>
              <a:t>§19 Ersättning till revisorer</a:t>
            </a:r>
          </a:p>
          <a:p>
            <a:r>
              <a:rPr lang="sv-SE" dirty="0" smtClean="0"/>
              <a:t>§20 </a:t>
            </a:r>
            <a:r>
              <a:rPr lang="sv-SE" dirty="0"/>
              <a:t>Val av valberedning</a:t>
            </a:r>
          </a:p>
          <a:p>
            <a:r>
              <a:rPr lang="sv-SE" dirty="0"/>
              <a:t>§21 Skidspår</a:t>
            </a:r>
            <a:br>
              <a:rPr lang="sv-SE" dirty="0"/>
            </a:br>
            <a:r>
              <a:rPr lang="sv-SE" dirty="0"/>
              <a:t>Beslut att med separerade medel bedriva skidspårsdrift för vintern 2014 / 2015.</a:t>
            </a:r>
          </a:p>
          <a:p>
            <a:r>
              <a:rPr lang="sv-SE" dirty="0"/>
              <a:t>§22 Inkomna Motioner</a:t>
            </a:r>
          </a:p>
          <a:p>
            <a:r>
              <a:rPr lang="sv-SE" dirty="0"/>
              <a:t>§23 Rapporter</a:t>
            </a:r>
          </a:p>
          <a:p>
            <a:pPr lvl="0"/>
            <a:r>
              <a:rPr lang="sv-SE" dirty="0"/>
              <a:t>Gångvägen </a:t>
            </a:r>
          </a:p>
          <a:p>
            <a:pPr lvl="0"/>
            <a:r>
              <a:rPr lang="sv-SE" dirty="0"/>
              <a:t>Skotergruppen</a:t>
            </a:r>
          </a:p>
          <a:p>
            <a:pPr lvl="0"/>
            <a:r>
              <a:rPr lang="sv-SE" dirty="0"/>
              <a:t>Norra </a:t>
            </a:r>
            <a:r>
              <a:rPr lang="sv-SE" dirty="0" err="1"/>
              <a:t>Hållbrändan</a:t>
            </a:r>
            <a:endParaRPr lang="sv-SE" dirty="0"/>
          </a:p>
          <a:p>
            <a:r>
              <a:rPr lang="sv-SE" dirty="0"/>
              <a:t>§24 Övriga frågor</a:t>
            </a:r>
          </a:p>
          <a:p>
            <a:r>
              <a:rPr lang="sv-SE" dirty="0"/>
              <a:t>§25 Protokollets tillgänglighet</a:t>
            </a:r>
          </a:p>
          <a:p>
            <a:r>
              <a:rPr lang="sv-SE" dirty="0"/>
              <a:t>§26 Avslutning</a:t>
            </a:r>
          </a:p>
          <a:p>
            <a:endParaRPr lang="sv-SE" dirty="0"/>
          </a:p>
        </p:txBody>
      </p:sp>
      <p:pic>
        <p:nvPicPr>
          <p:cNvPr id="4" name="Bildobjekt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9792" y="101282"/>
            <a:ext cx="1857375" cy="15144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61977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Dagordning</a:t>
            </a:r>
            <a:endParaRPr lang="sv-SE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sv-SE" b="1" dirty="0" smtClean="0"/>
              <a:t>§</a:t>
            </a:r>
            <a:r>
              <a:rPr lang="sv-SE" b="1" dirty="0"/>
              <a:t>1 Stämmans öppnande</a:t>
            </a:r>
          </a:p>
          <a:p>
            <a:r>
              <a:rPr lang="sv-SE" b="1" dirty="0"/>
              <a:t>§2 Val av ordförande för mötet, </a:t>
            </a:r>
          </a:p>
          <a:p>
            <a:r>
              <a:rPr lang="sv-SE" b="1" dirty="0"/>
              <a:t>§3 Val av sekreterare för mötet,</a:t>
            </a:r>
          </a:p>
          <a:p>
            <a:r>
              <a:rPr lang="sv-SE" b="1" dirty="0"/>
              <a:t>§4 Förteckning över mötesdeltagare</a:t>
            </a:r>
          </a:p>
          <a:p>
            <a:r>
              <a:rPr lang="sv-SE" b="1" dirty="0"/>
              <a:t>§5 Godkännande av dagordningen</a:t>
            </a:r>
          </a:p>
          <a:p>
            <a:r>
              <a:rPr lang="sv-SE" b="1" dirty="0"/>
              <a:t>§6 Stämmans behörighet</a:t>
            </a:r>
          </a:p>
          <a:p>
            <a:r>
              <a:rPr lang="sv-SE" b="1" dirty="0"/>
              <a:t>§7 Val av justeringsmän för mötet</a:t>
            </a:r>
          </a:p>
          <a:p>
            <a:r>
              <a:rPr lang="sv-SE" b="1" dirty="0"/>
              <a:t>§8 Styrelsens verksamhetsberättelse</a:t>
            </a:r>
          </a:p>
          <a:p>
            <a:r>
              <a:rPr lang="sv-SE" dirty="0"/>
              <a:t>§9 Resultat och balansräkning</a:t>
            </a:r>
          </a:p>
          <a:p>
            <a:r>
              <a:rPr lang="sv-SE" dirty="0"/>
              <a:t>§10 Revisorernas berättelse</a:t>
            </a:r>
          </a:p>
          <a:p>
            <a:r>
              <a:rPr lang="sv-SE" dirty="0"/>
              <a:t>§11 Ansvarsfrihet för styrelsen</a:t>
            </a:r>
          </a:p>
          <a:p>
            <a:r>
              <a:rPr lang="sv-SE" dirty="0"/>
              <a:t>§12 Styrelsens förslag till budget  och åtgärder</a:t>
            </a:r>
          </a:p>
          <a:p>
            <a:r>
              <a:rPr lang="sv-SE" dirty="0"/>
              <a:t>§12a Vägmästarens rapport</a:t>
            </a:r>
          </a:p>
          <a:p>
            <a:r>
              <a:rPr lang="sv-SE" dirty="0"/>
              <a:t>§13 Styrelsens förslag till utdebitering</a:t>
            </a:r>
          </a:p>
          <a:p>
            <a:pPr lvl="0"/>
            <a:r>
              <a:rPr lang="sv-SE" dirty="0"/>
              <a:t>Styrelsens förslag är att skidspåret faktureras i samma faktura som vägföreningsavgiften.</a:t>
            </a:r>
          </a:p>
          <a:p>
            <a:endParaRPr lang="sv-SE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40000" lnSpcReduction="20000"/>
          </a:bodyPr>
          <a:lstStyle/>
          <a:p>
            <a:r>
              <a:rPr lang="sv-SE" dirty="0"/>
              <a:t>§14 Förevisande och godkännande av debiteringslängden</a:t>
            </a:r>
          </a:p>
          <a:p>
            <a:r>
              <a:rPr lang="sv-SE" dirty="0"/>
              <a:t>§15 Val av styrelseledamöter (Kassör, ledamot)</a:t>
            </a:r>
          </a:p>
          <a:p>
            <a:r>
              <a:rPr lang="sv-SE" dirty="0"/>
              <a:t>§16 Val av Styrelsesuppleanter</a:t>
            </a:r>
          </a:p>
          <a:p>
            <a:r>
              <a:rPr lang="sv-SE" dirty="0"/>
              <a:t>§17 Ersättning till styrelsen</a:t>
            </a:r>
          </a:p>
          <a:p>
            <a:r>
              <a:rPr lang="sv-SE" dirty="0"/>
              <a:t>§18 Val av revisorer</a:t>
            </a:r>
          </a:p>
          <a:p>
            <a:r>
              <a:rPr lang="sv-SE" dirty="0"/>
              <a:t>§19 Ersättning till </a:t>
            </a:r>
            <a:r>
              <a:rPr lang="sv-SE" dirty="0" smtClean="0"/>
              <a:t>revisorer</a:t>
            </a:r>
          </a:p>
          <a:p>
            <a:r>
              <a:rPr lang="sv-SE" dirty="0" smtClean="0"/>
              <a:t>§20 Val av valberedning</a:t>
            </a:r>
          </a:p>
          <a:p>
            <a:r>
              <a:rPr lang="sv-SE" dirty="0" smtClean="0"/>
              <a:t>§</a:t>
            </a:r>
            <a:r>
              <a:rPr lang="sv-SE" dirty="0"/>
              <a:t>21 Skidspår</a:t>
            </a:r>
            <a:br>
              <a:rPr lang="sv-SE" dirty="0"/>
            </a:br>
            <a:r>
              <a:rPr lang="sv-SE" dirty="0"/>
              <a:t>Beslut att med separerade medel bedriva skidspårsdrift för vintern 2014 / 2015.</a:t>
            </a:r>
          </a:p>
          <a:p>
            <a:r>
              <a:rPr lang="sv-SE" dirty="0"/>
              <a:t>§22 Inkomna Motioner</a:t>
            </a:r>
          </a:p>
          <a:p>
            <a:r>
              <a:rPr lang="sv-SE" dirty="0"/>
              <a:t>§23 Rapporter</a:t>
            </a:r>
          </a:p>
          <a:p>
            <a:pPr lvl="0"/>
            <a:r>
              <a:rPr lang="sv-SE" dirty="0"/>
              <a:t>Gångvägen </a:t>
            </a:r>
          </a:p>
          <a:p>
            <a:pPr lvl="0"/>
            <a:r>
              <a:rPr lang="sv-SE" dirty="0"/>
              <a:t>Skotergruppen</a:t>
            </a:r>
          </a:p>
          <a:p>
            <a:pPr lvl="0"/>
            <a:r>
              <a:rPr lang="sv-SE" dirty="0"/>
              <a:t>Norra </a:t>
            </a:r>
            <a:r>
              <a:rPr lang="sv-SE" dirty="0" err="1"/>
              <a:t>Hållbrändan</a:t>
            </a:r>
            <a:endParaRPr lang="sv-SE" dirty="0"/>
          </a:p>
          <a:p>
            <a:r>
              <a:rPr lang="sv-SE" dirty="0"/>
              <a:t>§24 Övriga frågor</a:t>
            </a:r>
          </a:p>
          <a:p>
            <a:r>
              <a:rPr lang="sv-SE" dirty="0"/>
              <a:t>§25 Protokollets tillgänglighet</a:t>
            </a:r>
          </a:p>
          <a:p>
            <a:r>
              <a:rPr lang="sv-SE" dirty="0"/>
              <a:t>§26 Avslutning</a:t>
            </a:r>
          </a:p>
          <a:p>
            <a:endParaRPr lang="sv-SE" dirty="0"/>
          </a:p>
        </p:txBody>
      </p:sp>
      <p:pic>
        <p:nvPicPr>
          <p:cNvPr id="4" name="Bildobjekt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9792" y="101282"/>
            <a:ext cx="1857375" cy="15144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195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Verksamhetsberättelse</a:t>
            </a:r>
            <a:endParaRPr lang="sv-SE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v-SE" dirty="0" smtClean="0"/>
              <a:t>Se bifogat dokument</a:t>
            </a:r>
            <a:endParaRPr lang="sv-SE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3220057"/>
              </p:ext>
            </p:extLst>
          </p:nvPr>
        </p:nvGraphicFramePr>
        <p:xfrm>
          <a:off x="2386385" y="3500286"/>
          <a:ext cx="1374775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Skalobjekt för Paketeraren" showAsIcon="1" r:id="rId4" imgW="1374840" imgH="365040" progId="Package">
                  <p:embed/>
                </p:oleObj>
              </mc:Choice>
              <mc:Fallback>
                <p:oleObj name="Skalobjekt för Paketeraren" showAsIcon="1" r:id="rId4" imgW="1374840" imgH="36504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386385" y="3500286"/>
                        <a:ext cx="1374775" cy="365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84258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Dagordning</a:t>
            </a:r>
            <a:endParaRPr lang="sv-SE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sv-SE" b="1" dirty="0" smtClean="0"/>
              <a:t>§</a:t>
            </a:r>
            <a:r>
              <a:rPr lang="sv-SE" b="1" dirty="0"/>
              <a:t>1 Stämmans öppnande</a:t>
            </a:r>
          </a:p>
          <a:p>
            <a:r>
              <a:rPr lang="sv-SE" b="1" dirty="0"/>
              <a:t>§2 Val av ordförande för mötet, </a:t>
            </a:r>
          </a:p>
          <a:p>
            <a:r>
              <a:rPr lang="sv-SE" b="1" dirty="0"/>
              <a:t>§3 Val av sekreterare för mötet,</a:t>
            </a:r>
          </a:p>
          <a:p>
            <a:r>
              <a:rPr lang="sv-SE" b="1" dirty="0"/>
              <a:t>§4 Förteckning över mötesdeltagare</a:t>
            </a:r>
          </a:p>
          <a:p>
            <a:r>
              <a:rPr lang="sv-SE" b="1" dirty="0"/>
              <a:t>§5 Godkännande av dagordningen</a:t>
            </a:r>
          </a:p>
          <a:p>
            <a:r>
              <a:rPr lang="sv-SE" b="1" dirty="0"/>
              <a:t>§6 Stämmans behörighet</a:t>
            </a:r>
          </a:p>
          <a:p>
            <a:r>
              <a:rPr lang="sv-SE" b="1" dirty="0"/>
              <a:t>§7 Val av justeringsmän för mötet</a:t>
            </a:r>
          </a:p>
          <a:p>
            <a:r>
              <a:rPr lang="sv-SE" b="1" dirty="0"/>
              <a:t>§8 Styrelsens verksamhetsberättelse</a:t>
            </a:r>
          </a:p>
          <a:p>
            <a:r>
              <a:rPr lang="sv-SE" b="1" dirty="0"/>
              <a:t>§9 Resultat och balansräkning</a:t>
            </a:r>
          </a:p>
          <a:p>
            <a:r>
              <a:rPr lang="sv-SE" dirty="0"/>
              <a:t>§10 Revisorernas berättelse</a:t>
            </a:r>
          </a:p>
          <a:p>
            <a:r>
              <a:rPr lang="sv-SE" dirty="0"/>
              <a:t>§11 Ansvarsfrihet för styrelsen</a:t>
            </a:r>
          </a:p>
          <a:p>
            <a:r>
              <a:rPr lang="sv-SE" dirty="0"/>
              <a:t>§12 Styrelsens förslag till budget  och åtgärder</a:t>
            </a:r>
          </a:p>
          <a:p>
            <a:r>
              <a:rPr lang="sv-SE" dirty="0"/>
              <a:t>§12a Vägmästarens rapport</a:t>
            </a:r>
          </a:p>
          <a:p>
            <a:r>
              <a:rPr lang="sv-SE" dirty="0"/>
              <a:t>§13 Styrelsens förslag till utdebitering</a:t>
            </a:r>
          </a:p>
          <a:p>
            <a:pPr lvl="0"/>
            <a:r>
              <a:rPr lang="sv-SE" dirty="0"/>
              <a:t>Styrelsens förslag är att skidspåret faktureras i samma faktura som vägföreningsavgiften.</a:t>
            </a:r>
          </a:p>
          <a:p>
            <a:endParaRPr lang="sv-SE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40000" lnSpcReduction="20000"/>
          </a:bodyPr>
          <a:lstStyle/>
          <a:p>
            <a:r>
              <a:rPr lang="sv-SE" dirty="0"/>
              <a:t>§14 Förevisande och godkännande av debiteringslängden</a:t>
            </a:r>
          </a:p>
          <a:p>
            <a:r>
              <a:rPr lang="sv-SE" dirty="0"/>
              <a:t>§15 Val av styrelseledamöter (Kassör, ledamot)</a:t>
            </a:r>
          </a:p>
          <a:p>
            <a:r>
              <a:rPr lang="sv-SE" dirty="0"/>
              <a:t>§16 Val av Styrelsesuppleanter</a:t>
            </a:r>
          </a:p>
          <a:p>
            <a:r>
              <a:rPr lang="sv-SE" dirty="0"/>
              <a:t>§17 Ersättning till styrelsen</a:t>
            </a:r>
          </a:p>
          <a:p>
            <a:r>
              <a:rPr lang="sv-SE" dirty="0"/>
              <a:t>§18 Val av revisorer</a:t>
            </a:r>
          </a:p>
          <a:p>
            <a:r>
              <a:rPr lang="sv-SE" dirty="0"/>
              <a:t>§19 Ersättning till revisorer</a:t>
            </a:r>
          </a:p>
          <a:p>
            <a:r>
              <a:rPr lang="sv-SE" dirty="0" smtClean="0"/>
              <a:t>§20 </a:t>
            </a:r>
            <a:r>
              <a:rPr lang="sv-SE" dirty="0"/>
              <a:t>Val av valberedning</a:t>
            </a:r>
          </a:p>
          <a:p>
            <a:r>
              <a:rPr lang="sv-SE" dirty="0"/>
              <a:t>§21 Skidspår</a:t>
            </a:r>
            <a:br>
              <a:rPr lang="sv-SE" dirty="0"/>
            </a:br>
            <a:r>
              <a:rPr lang="sv-SE" dirty="0"/>
              <a:t>Beslut att med separerade medel bedriva skidspårsdrift för vintern 2014 / 2015.</a:t>
            </a:r>
          </a:p>
          <a:p>
            <a:r>
              <a:rPr lang="sv-SE" dirty="0"/>
              <a:t>§22 Inkomna Motioner</a:t>
            </a:r>
          </a:p>
          <a:p>
            <a:r>
              <a:rPr lang="sv-SE" dirty="0"/>
              <a:t>§23 Rapporter</a:t>
            </a:r>
          </a:p>
          <a:p>
            <a:pPr lvl="0"/>
            <a:r>
              <a:rPr lang="sv-SE" dirty="0"/>
              <a:t>Gångvägen </a:t>
            </a:r>
          </a:p>
          <a:p>
            <a:pPr lvl="0"/>
            <a:r>
              <a:rPr lang="sv-SE" dirty="0"/>
              <a:t>Skotergruppen</a:t>
            </a:r>
          </a:p>
          <a:p>
            <a:pPr lvl="0"/>
            <a:r>
              <a:rPr lang="sv-SE" dirty="0"/>
              <a:t>Norra </a:t>
            </a:r>
            <a:r>
              <a:rPr lang="sv-SE" dirty="0" err="1"/>
              <a:t>Hållbrändan</a:t>
            </a:r>
            <a:endParaRPr lang="sv-SE" dirty="0"/>
          </a:p>
          <a:p>
            <a:r>
              <a:rPr lang="sv-SE" dirty="0"/>
              <a:t>§24 Övriga frågor</a:t>
            </a:r>
          </a:p>
          <a:p>
            <a:r>
              <a:rPr lang="sv-SE" dirty="0"/>
              <a:t>§25 Protokollets tillgänglighet</a:t>
            </a:r>
          </a:p>
          <a:p>
            <a:r>
              <a:rPr lang="sv-SE" dirty="0"/>
              <a:t>§26 Avslutning</a:t>
            </a:r>
          </a:p>
          <a:p>
            <a:endParaRPr lang="sv-SE" dirty="0"/>
          </a:p>
        </p:txBody>
      </p:sp>
      <p:pic>
        <p:nvPicPr>
          <p:cNvPr id="4" name="Bildobjekt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9792" y="101282"/>
            <a:ext cx="1857375" cy="15144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9567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Verksamhetsberättelse</a:t>
            </a:r>
            <a:endParaRPr lang="sv-SE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v-SE" dirty="0" smtClean="0"/>
              <a:t>Se bifogat dokument</a:t>
            </a:r>
            <a:endParaRPr lang="sv-SE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2386385" y="3500286"/>
          <a:ext cx="1374775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Skalobjekt för Paketeraren" showAsIcon="1" r:id="rId4" imgW="1374840" imgH="365040" progId="Package">
                  <p:embed/>
                </p:oleObj>
              </mc:Choice>
              <mc:Fallback>
                <p:oleObj name="Skalobjekt för Paketeraren" showAsIcon="1" r:id="rId4" imgW="1374840" imgH="36504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386385" y="3500286"/>
                        <a:ext cx="1374775" cy="365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53531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Dagordning</a:t>
            </a:r>
            <a:endParaRPr lang="sv-SE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sv-SE" b="1" dirty="0" smtClean="0"/>
              <a:t>§</a:t>
            </a:r>
            <a:r>
              <a:rPr lang="sv-SE" b="1" dirty="0"/>
              <a:t>1 Stämmans öppnande</a:t>
            </a:r>
          </a:p>
          <a:p>
            <a:r>
              <a:rPr lang="sv-SE" b="1" dirty="0"/>
              <a:t>§2 Val av ordförande för mötet, </a:t>
            </a:r>
          </a:p>
          <a:p>
            <a:r>
              <a:rPr lang="sv-SE" b="1" dirty="0"/>
              <a:t>§3 Val av sekreterare för mötet,</a:t>
            </a:r>
          </a:p>
          <a:p>
            <a:r>
              <a:rPr lang="sv-SE" b="1" dirty="0"/>
              <a:t>§4 Förteckning över mötesdeltagare</a:t>
            </a:r>
          </a:p>
          <a:p>
            <a:r>
              <a:rPr lang="sv-SE" b="1" dirty="0"/>
              <a:t>§5 Godkännande av dagordningen</a:t>
            </a:r>
          </a:p>
          <a:p>
            <a:r>
              <a:rPr lang="sv-SE" b="1" dirty="0"/>
              <a:t>§6 Stämmans behörighet</a:t>
            </a:r>
          </a:p>
          <a:p>
            <a:r>
              <a:rPr lang="sv-SE" b="1" dirty="0"/>
              <a:t>§7 Val av justeringsmän för mötet</a:t>
            </a:r>
          </a:p>
          <a:p>
            <a:r>
              <a:rPr lang="sv-SE" b="1" dirty="0"/>
              <a:t>§8 Styrelsens verksamhetsberättelse</a:t>
            </a:r>
          </a:p>
          <a:p>
            <a:r>
              <a:rPr lang="sv-SE" b="1" dirty="0"/>
              <a:t>§9 Resultat och balansräkning</a:t>
            </a:r>
          </a:p>
          <a:p>
            <a:r>
              <a:rPr lang="sv-SE" b="1" dirty="0"/>
              <a:t>§10 Revisorernas berättelse</a:t>
            </a:r>
          </a:p>
          <a:p>
            <a:r>
              <a:rPr lang="sv-SE" dirty="0"/>
              <a:t>§11 Ansvarsfrihet för styrelsen</a:t>
            </a:r>
          </a:p>
          <a:p>
            <a:r>
              <a:rPr lang="sv-SE" dirty="0"/>
              <a:t>§12 Styrelsens förslag till budget  och åtgärder</a:t>
            </a:r>
          </a:p>
          <a:p>
            <a:r>
              <a:rPr lang="sv-SE" dirty="0"/>
              <a:t>§12a Vägmästarens rapport</a:t>
            </a:r>
          </a:p>
          <a:p>
            <a:r>
              <a:rPr lang="sv-SE" dirty="0"/>
              <a:t>§13 Styrelsens förslag till utdebitering</a:t>
            </a:r>
          </a:p>
          <a:p>
            <a:pPr lvl="0"/>
            <a:r>
              <a:rPr lang="sv-SE" dirty="0"/>
              <a:t>Styrelsens förslag är att skidspåret faktureras i samma faktura som vägföreningsavgiften.</a:t>
            </a:r>
          </a:p>
          <a:p>
            <a:endParaRPr lang="sv-SE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40000" lnSpcReduction="20000"/>
          </a:bodyPr>
          <a:lstStyle/>
          <a:p>
            <a:r>
              <a:rPr lang="sv-SE" dirty="0"/>
              <a:t>§14 Förevisande och godkännande av debiteringslängden</a:t>
            </a:r>
          </a:p>
          <a:p>
            <a:r>
              <a:rPr lang="sv-SE" dirty="0"/>
              <a:t>§15 Val av styrelseledamöter (Kassör, ledamot)</a:t>
            </a:r>
          </a:p>
          <a:p>
            <a:r>
              <a:rPr lang="sv-SE" dirty="0"/>
              <a:t>§16 Val av Styrelsesuppleanter</a:t>
            </a:r>
          </a:p>
          <a:p>
            <a:r>
              <a:rPr lang="sv-SE" dirty="0"/>
              <a:t>§17 Ersättning till styrelsen</a:t>
            </a:r>
          </a:p>
          <a:p>
            <a:r>
              <a:rPr lang="sv-SE" dirty="0"/>
              <a:t>§18 Val av revisorer</a:t>
            </a:r>
          </a:p>
          <a:p>
            <a:r>
              <a:rPr lang="sv-SE" dirty="0"/>
              <a:t>§19 Ersättning till revisorer</a:t>
            </a:r>
          </a:p>
          <a:p>
            <a:r>
              <a:rPr lang="sv-SE" dirty="0" smtClean="0"/>
              <a:t>§20 </a:t>
            </a:r>
            <a:r>
              <a:rPr lang="sv-SE" dirty="0"/>
              <a:t>Val av valberedning</a:t>
            </a:r>
          </a:p>
          <a:p>
            <a:r>
              <a:rPr lang="sv-SE" dirty="0"/>
              <a:t>§21 Skidspår</a:t>
            </a:r>
            <a:br>
              <a:rPr lang="sv-SE" dirty="0"/>
            </a:br>
            <a:r>
              <a:rPr lang="sv-SE" dirty="0"/>
              <a:t>Beslut att med separerade medel bedriva skidspårsdrift för vintern 2014 / 2015.</a:t>
            </a:r>
          </a:p>
          <a:p>
            <a:r>
              <a:rPr lang="sv-SE" dirty="0"/>
              <a:t>§22 Inkomna Motioner</a:t>
            </a:r>
          </a:p>
          <a:p>
            <a:r>
              <a:rPr lang="sv-SE" dirty="0"/>
              <a:t>§23 Rapporter</a:t>
            </a:r>
          </a:p>
          <a:p>
            <a:pPr lvl="0"/>
            <a:r>
              <a:rPr lang="sv-SE" dirty="0"/>
              <a:t>Gångvägen </a:t>
            </a:r>
          </a:p>
          <a:p>
            <a:pPr lvl="0"/>
            <a:r>
              <a:rPr lang="sv-SE" dirty="0"/>
              <a:t>Skotergruppen</a:t>
            </a:r>
          </a:p>
          <a:p>
            <a:pPr lvl="0"/>
            <a:r>
              <a:rPr lang="sv-SE" dirty="0"/>
              <a:t>Norra </a:t>
            </a:r>
            <a:r>
              <a:rPr lang="sv-SE" dirty="0" err="1"/>
              <a:t>Hållbrändan</a:t>
            </a:r>
            <a:endParaRPr lang="sv-SE" dirty="0"/>
          </a:p>
          <a:p>
            <a:r>
              <a:rPr lang="sv-SE" dirty="0"/>
              <a:t>§24 Övriga frågor</a:t>
            </a:r>
          </a:p>
          <a:p>
            <a:r>
              <a:rPr lang="sv-SE" dirty="0"/>
              <a:t>§25 Protokollets tillgänglighet</a:t>
            </a:r>
          </a:p>
          <a:p>
            <a:r>
              <a:rPr lang="sv-SE" dirty="0"/>
              <a:t>§26 Avslutning</a:t>
            </a:r>
          </a:p>
          <a:p>
            <a:endParaRPr lang="sv-SE" dirty="0"/>
          </a:p>
        </p:txBody>
      </p:sp>
      <p:pic>
        <p:nvPicPr>
          <p:cNvPr id="4" name="Bildobjekt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9792" y="101282"/>
            <a:ext cx="1857375" cy="15144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01996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Verksamhetsberättelse</a:t>
            </a:r>
            <a:endParaRPr lang="sv-SE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v-SE" dirty="0" smtClean="0"/>
              <a:t>Se bifogat dokument</a:t>
            </a:r>
            <a:endParaRPr lang="sv-SE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2386385" y="3500286"/>
          <a:ext cx="1374775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Skalobjekt för Paketeraren" showAsIcon="1" r:id="rId4" imgW="1374840" imgH="365040" progId="Package">
                  <p:embed/>
                </p:oleObj>
              </mc:Choice>
              <mc:Fallback>
                <p:oleObj name="Skalobjekt för Paketeraren" showAsIcon="1" r:id="rId4" imgW="1374840" imgH="36504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386385" y="3500286"/>
                        <a:ext cx="1374775" cy="365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31857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Dagordning</a:t>
            </a:r>
            <a:endParaRPr lang="sv-SE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sv-SE" b="1" dirty="0" smtClean="0"/>
              <a:t>§</a:t>
            </a:r>
            <a:r>
              <a:rPr lang="sv-SE" b="1" dirty="0"/>
              <a:t>1 Stämmans öppnande</a:t>
            </a:r>
          </a:p>
          <a:p>
            <a:r>
              <a:rPr lang="sv-SE" b="1" dirty="0"/>
              <a:t>§2 Val av ordförande för mötet, </a:t>
            </a:r>
          </a:p>
          <a:p>
            <a:r>
              <a:rPr lang="sv-SE" b="1" dirty="0"/>
              <a:t>§3 Val av sekreterare för mötet,</a:t>
            </a:r>
          </a:p>
          <a:p>
            <a:r>
              <a:rPr lang="sv-SE" b="1" dirty="0"/>
              <a:t>§4 Förteckning över mötesdeltagare</a:t>
            </a:r>
          </a:p>
          <a:p>
            <a:r>
              <a:rPr lang="sv-SE" b="1" dirty="0"/>
              <a:t>§5 Godkännande av dagordningen</a:t>
            </a:r>
          </a:p>
          <a:p>
            <a:r>
              <a:rPr lang="sv-SE" b="1" dirty="0"/>
              <a:t>§6 Stämmans behörighet</a:t>
            </a:r>
          </a:p>
          <a:p>
            <a:r>
              <a:rPr lang="sv-SE" b="1" dirty="0"/>
              <a:t>§7 Val av justeringsmän för mötet</a:t>
            </a:r>
          </a:p>
          <a:p>
            <a:r>
              <a:rPr lang="sv-SE" b="1" dirty="0"/>
              <a:t>§8 Styrelsens verksamhetsberättelse</a:t>
            </a:r>
          </a:p>
          <a:p>
            <a:r>
              <a:rPr lang="sv-SE" b="1" dirty="0"/>
              <a:t>§9 Resultat och balansräkning</a:t>
            </a:r>
          </a:p>
          <a:p>
            <a:r>
              <a:rPr lang="sv-SE" b="1" dirty="0"/>
              <a:t>§10 Revisorernas berättelse</a:t>
            </a:r>
          </a:p>
          <a:p>
            <a:r>
              <a:rPr lang="sv-SE" b="1" dirty="0"/>
              <a:t>§11 Ansvarsfrihet för styrelsen</a:t>
            </a:r>
          </a:p>
          <a:p>
            <a:r>
              <a:rPr lang="sv-SE" dirty="0"/>
              <a:t>§12 Styrelsens förslag till budget  och åtgärder</a:t>
            </a:r>
          </a:p>
          <a:p>
            <a:r>
              <a:rPr lang="sv-SE" dirty="0"/>
              <a:t>§12a Vägmästarens rapport</a:t>
            </a:r>
          </a:p>
          <a:p>
            <a:r>
              <a:rPr lang="sv-SE" dirty="0"/>
              <a:t>§13 Styrelsens förslag till utdebitering</a:t>
            </a:r>
          </a:p>
          <a:p>
            <a:pPr lvl="0"/>
            <a:r>
              <a:rPr lang="sv-SE" dirty="0"/>
              <a:t>Styrelsens förslag är att skidspåret faktureras i samma faktura som vägföreningsavgiften.</a:t>
            </a:r>
          </a:p>
          <a:p>
            <a:endParaRPr lang="sv-SE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40000" lnSpcReduction="20000"/>
          </a:bodyPr>
          <a:lstStyle/>
          <a:p>
            <a:r>
              <a:rPr lang="sv-SE" dirty="0"/>
              <a:t>§14 Förevisande och godkännande av debiteringslängden</a:t>
            </a:r>
          </a:p>
          <a:p>
            <a:r>
              <a:rPr lang="sv-SE" dirty="0"/>
              <a:t>§15 Val av styrelseledamöter (Kassör, ledamot)</a:t>
            </a:r>
          </a:p>
          <a:p>
            <a:r>
              <a:rPr lang="sv-SE" dirty="0"/>
              <a:t>§16 Val av Styrelsesuppleanter</a:t>
            </a:r>
          </a:p>
          <a:p>
            <a:r>
              <a:rPr lang="sv-SE" dirty="0"/>
              <a:t>§17 Ersättning till styrelsen</a:t>
            </a:r>
          </a:p>
          <a:p>
            <a:r>
              <a:rPr lang="sv-SE" dirty="0"/>
              <a:t>§18 Val av revisorer</a:t>
            </a:r>
          </a:p>
          <a:p>
            <a:r>
              <a:rPr lang="sv-SE" dirty="0"/>
              <a:t>§19 Ersättning till revisorer</a:t>
            </a:r>
          </a:p>
          <a:p>
            <a:r>
              <a:rPr lang="sv-SE" dirty="0" smtClean="0"/>
              <a:t>§20 </a:t>
            </a:r>
            <a:r>
              <a:rPr lang="sv-SE" dirty="0"/>
              <a:t>Val av valberedning</a:t>
            </a:r>
          </a:p>
          <a:p>
            <a:r>
              <a:rPr lang="sv-SE" dirty="0"/>
              <a:t>§21 Skidspår</a:t>
            </a:r>
            <a:br>
              <a:rPr lang="sv-SE" dirty="0"/>
            </a:br>
            <a:r>
              <a:rPr lang="sv-SE" dirty="0"/>
              <a:t>Beslut att med separerade medel bedriva skidspårsdrift för vintern 2014 / 2015.</a:t>
            </a:r>
          </a:p>
          <a:p>
            <a:r>
              <a:rPr lang="sv-SE" dirty="0"/>
              <a:t>§22 Inkomna Motioner</a:t>
            </a:r>
          </a:p>
          <a:p>
            <a:r>
              <a:rPr lang="sv-SE" dirty="0"/>
              <a:t>§23 Rapporter</a:t>
            </a:r>
          </a:p>
          <a:p>
            <a:pPr lvl="0"/>
            <a:r>
              <a:rPr lang="sv-SE" dirty="0"/>
              <a:t>Gångvägen </a:t>
            </a:r>
          </a:p>
          <a:p>
            <a:pPr lvl="0"/>
            <a:r>
              <a:rPr lang="sv-SE" dirty="0"/>
              <a:t>Skotergruppen</a:t>
            </a:r>
          </a:p>
          <a:p>
            <a:pPr lvl="0"/>
            <a:r>
              <a:rPr lang="sv-SE" dirty="0"/>
              <a:t>Norra </a:t>
            </a:r>
            <a:r>
              <a:rPr lang="sv-SE" dirty="0" err="1"/>
              <a:t>Hållbrändan</a:t>
            </a:r>
            <a:endParaRPr lang="sv-SE" dirty="0"/>
          </a:p>
          <a:p>
            <a:r>
              <a:rPr lang="sv-SE" dirty="0"/>
              <a:t>§24 Övriga frågor</a:t>
            </a:r>
          </a:p>
          <a:p>
            <a:r>
              <a:rPr lang="sv-SE" dirty="0"/>
              <a:t>§25 Protokollets tillgänglighet</a:t>
            </a:r>
          </a:p>
          <a:p>
            <a:r>
              <a:rPr lang="sv-SE" dirty="0"/>
              <a:t>§26 Avslutning</a:t>
            </a:r>
          </a:p>
          <a:p>
            <a:endParaRPr lang="sv-SE" dirty="0"/>
          </a:p>
        </p:txBody>
      </p:sp>
      <p:pic>
        <p:nvPicPr>
          <p:cNvPr id="4" name="Bildobjekt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9792" y="101282"/>
            <a:ext cx="1857375" cy="15144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22487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Dagordning</a:t>
            </a:r>
            <a:endParaRPr lang="sv-SE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sv-SE" b="1" dirty="0" smtClean="0"/>
              <a:t>§</a:t>
            </a:r>
            <a:r>
              <a:rPr lang="sv-SE" b="1" dirty="0"/>
              <a:t>1 Stämmans öppnande</a:t>
            </a:r>
          </a:p>
          <a:p>
            <a:r>
              <a:rPr lang="sv-SE" b="1" dirty="0"/>
              <a:t>§2 Val av ordförande för mötet, </a:t>
            </a:r>
          </a:p>
          <a:p>
            <a:r>
              <a:rPr lang="sv-SE" b="1" dirty="0"/>
              <a:t>§3 Val av sekreterare för mötet,</a:t>
            </a:r>
          </a:p>
          <a:p>
            <a:r>
              <a:rPr lang="sv-SE" b="1" dirty="0"/>
              <a:t>§4 Förteckning över mötesdeltagare</a:t>
            </a:r>
          </a:p>
          <a:p>
            <a:r>
              <a:rPr lang="sv-SE" b="1" dirty="0"/>
              <a:t>§5 Godkännande av dagordningen</a:t>
            </a:r>
          </a:p>
          <a:p>
            <a:r>
              <a:rPr lang="sv-SE" b="1" dirty="0"/>
              <a:t>§6 Stämmans behörighet</a:t>
            </a:r>
          </a:p>
          <a:p>
            <a:r>
              <a:rPr lang="sv-SE" b="1" dirty="0"/>
              <a:t>§7 Val av justeringsmän för mötet</a:t>
            </a:r>
          </a:p>
          <a:p>
            <a:r>
              <a:rPr lang="sv-SE" b="1" dirty="0"/>
              <a:t>§8 Styrelsens verksamhetsberättelse</a:t>
            </a:r>
          </a:p>
          <a:p>
            <a:r>
              <a:rPr lang="sv-SE" b="1" dirty="0"/>
              <a:t>§9 Resultat och balansräkning</a:t>
            </a:r>
          </a:p>
          <a:p>
            <a:r>
              <a:rPr lang="sv-SE" b="1" dirty="0"/>
              <a:t>§10 Revisorernas berättelse</a:t>
            </a:r>
          </a:p>
          <a:p>
            <a:r>
              <a:rPr lang="sv-SE" b="1" dirty="0"/>
              <a:t>§11 Ansvarsfrihet för styrelsen</a:t>
            </a:r>
          </a:p>
          <a:p>
            <a:r>
              <a:rPr lang="sv-SE" b="1" dirty="0"/>
              <a:t>§12 Styrelsens förslag till budget  och åtgärder</a:t>
            </a:r>
          </a:p>
          <a:p>
            <a:r>
              <a:rPr lang="sv-SE" dirty="0"/>
              <a:t>§12a Vägmästarens rapport</a:t>
            </a:r>
          </a:p>
          <a:p>
            <a:r>
              <a:rPr lang="sv-SE" dirty="0"/>
              <a:t>§13 Styrelsens förslag till utdebitering</a:t>
            </a:r>
          </a:p>
          <a:p>
            <a:pPr lvl="0"/>
            <a:r>
              <a:rPr lang="sv-SE" dirty="0"/>
              <a:t>Styrelsens förslag är att skidspåret faktureras i samma faktura som vägföreningsavgiften.</a:t>
            </a:r>
          </a:p>
          <a:p>
            <a:endParaRPr lang="sv-SE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40000" lnSpcReduction="20000"/>
          </a:bodyPr>
          <a:lstStyle/>
          <a:p>
            <a:r>
              <a:rPr lang="sv-SE" dirty="0"/>
              <a:t>§14 Förevisande och godkännande av debiteringslängden</a:t>
            </a:r>
          </a:p>
          <a:p>
            <a:r>
              <a:rPr lang="sv-SE" dirty="0"/>
              <a:t>§15 Val av styrelseledamöter (Kassör, ledamot)</a:t>
            </a:r>
          </a:p>
          <a:p>
            <a:r>
              <a:rPr lang="sv-SE" dirty="0"/>
              <a:t>§16 Val av Styrelsesuppleanter</a:t>
            </a:r>
          </a:p>
          <a:p>
            <a:r>
              <a:rPr lang="sv-SE" dirty="0"/>
              <a:t>§17 Ersättning till styrelsen</a:t>
            </a:r>
          </a:p>
          <a:p>
            <a:r>
              <a:rPr lang="sv-SE" dirty="0"/>
              <a:t>§18 Val av revisorer</a:t>
            </a:r>
          </a:p>
          <a:p>
            <a:r>
              <a:rPr lang="sv-SE" dirty="0"/>
              <a:t>§19 Ersättning till revisorer</a:t>
            </a:r>
          </a:p>
          <a:p>
            <a:r>
              <a:rPr lang="sv-SE" dirty="0" smtClean="0"/>
              <a:t>§20 </a:t>
            </a:r>
            <a:r>
              <a:rPr lang="sv-SE" dirty="0"/>
              <a:t>Val av valberedning</a:t>
            </a:r>
          </a:p>
          <a:p>
            <a:r>
              <a:rPr lang="sv-SE" dirty="0"/>
              <a:t>§21 Skidspår</a:t>
            </a:r>
            <a:br>
              <a:rPr lang="sv-SE" dirty="0"/>
            </a:br>
            <a:r>
              <a:rPr lang="sv-SE" dirty="0"/>
              <a:t>Beslut att med separerade medel bedriva skidspårsdrift för vintern 2014 / 2015.</a:t>
            </a:r>
          </a:p>
          <a:p>
            <a:r>
              <a:rPr lang="sv-SE" dirty="0"/>
              <a:t>§22 Inkomna Motioner</a:t>
            </a:r>
          </a:p>
          <a:p>
            <a:r>
              <a:rPr lang="sv-SE" dirty="0"/>
              <a:t>§23 Rapporter</a:t>
            </a:r>
          </a:p>
          <a:p>
            <a:pPr lvl="0"/>
            <a:r>
              <a:rPr lang="sv-SE" dirty="0"/>
              <a:t>Gångvägen </a:t>
            </a:r>
          </a:p>
          <a:p>
            <a:pPr lvl="0"/>
            <a:r>
              <a:rPr lang="sv-SE" dirty="0"/>
              <a:t>Skotergruppen</a:t>
            </a:r>
          </a:p>
          <a:p>
            <a:pPr lvl="0"/>
            <a:r>
              <a:rPr lang="sv-SE" dirty="0"/>
              <a:t>Norra </a:t>
            </a:r>
            <a:r>
              <a:rPr lang="sv-SE" dirty="0" err="1"/>
              <a:t>Hållbrändan</a:t>
            </a:r>
            <a:endParaRPr lang="sv-SE" dirty="0"/>
          </a:p>
          <a:p>
            <a:r>
              <a:rPr lang="sv-SE" dirty="0"/>
              <a:t>§24 Övriga frågor</a:t>
            </a:r>
          </a:p>
          <a:p>
            <a:r>
              <a:rPr lang="sv-SE" dirty="0"/>
              <a:t>§25 Protokollets tillgänglighet</a:t>
            </a:r>
          </a:p>
          <a:p>
            <a:r>
              <a:rPr lang="sv-SE" dirty="0"/>
              <a:t>§26 Avslutning</a:t>
            </a:r>
          </a:p>
          <a:p>
            <a:endParaRPr lang="sv-SE" dirty="0"/>
          </a:p>
        </p:txBody>
      </p:sp>
      <p:pic>
        <p:nvPicPr>
          <p:cNvPr id="4" name="Bildobjekt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9792" y="101282"/>
            <a:ext cx="1857375" cy="15144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57697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Budget 2015</a:t>
            </a:r>
            <a:endParaRPr lang="sv-SE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v-SE" dirty="0" smtClean="0"/>
              <a:t>Se bifogat dokument</a:t>
            </a:r>
            <a:endParaRPr lang="sv-SE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v-SE" dirty="0" smtClean="0">
                <a:hlinkClick r:id="rId3" action="ppaction://hlinkfile"/>
              </a:rPr>
              <a:t>Budget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906474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Dagordning</a:t>
            </a:r>
            <a:endParaRPr lang="sv-SE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sv-SE" b="1" dirty="0" smtClean="0"/>
              <a:t>§</a:t>
            </a:r>
            <a:r>
              <a:rPr lang="sv-SE" b="1" dirty="0"/>
              <a:t>1 Stämmans öppnande</a:t>
            </a:r>
          </a:p>
          <a:p>
            <a:r>
              <a:rPr lang="sv-SE" b="1" dirty="0"/>
              <a:t>§2 Val av ordförande för mötet, </a:t>
            </a:r>
          </a:p>
          <a:p>
            <a:r>
              <a:rPr lang="sv-SE" b="1" dirty="0"/>
              <a:t>§3 Val av sekreterare för mötet,</a:t>
            </a:r>
          </a:p>
          <a:p>
            <a:r>
              <a:rPr lang="sv-SE" b="1" dirty="0"/>
              <a:t>§4 Förteckning över mötesdeltagare</a:t>
            </a:r>
          </a:p>
          <a:p>
            <a:r>
              <a:rPr lang="sv-SE" b="1" dirty="0"/>
              <a:t>§5 Godkännande av dagordningen</a:t>
            </a:r>
          </a:p>
          <a:p>
            <a:r>
              <a:rPr lang="sv-SE" b="1" dirty="0"/>
              <a:t>§6 Stämmans behörighet</a:t>
            </a:r>
          </a:p>
          <a:p>
            <a:r>
              <a:rPr lang="sv-SE" b="1" dirty="0"/>
              <a:t>§7 Val av justeringsmän för mötet</a:t>
            </a:r>
          </a:p>
          <a:p>
            <a:r>
              <a:rPr lang="sv-SE" b="1" dirty="0"/>
              <a:t>§8 Styrelsens verksamhetsberättelse</a:t>
            </a:r>
          </a:p>
          <a:p>
            <a:r>
              <a:rPr lang="sv-SE" b="1" dirty="0"/>
              <a:t>§9 Resultat och balansräkning</a:t>
            </a:r>
          </a:p>
          <a:p>
            <a:r>
              <a:rPr lang="sv-SE" b="1" dirty="0"/>
              <a:t>§10 Revisorernas berättelse</a:t>
            </a:r>
          </a:p>
          <a:p>
            <a:r>
              <a:rPr lang="sv-SE" b="1" dirty="0"/>
              <a:t>§11 Ansvarsfrihet för styrelsen</a:t>
            </a:r>
          </a:p>
          <a:p>
            <a:r>
              <a:rPr lang="sv-SE" b="1" dirty="0"/>
              <a:t>§12 Styrelsens förslag till budget  och åtgärder</a:t>
            </a:r>
          </a:p>
          <a:p>
            <a:r>
              <a:rPr lang="sv-SE" b="1" dirty="0" smtClean="0"/>
              <a:t>§12a Vägmästarens rapport</a:t>
            </a:r>
          </a:p>
          <a:p>
            <a:r>
              <a:rPr lang="sv-SE" dirty="0" smtClean="0"/>
              <a:t>§</a:t>
            </a:r>
            <a:r>
              <a:rPr lang="sv-SE" dirty="0"/>
              <a:t>13 Styrelsens förslag till utdebitering</a:t>
            </a:r>
          </a:p>
          <a:p>
            <a:pPr lvl="0"/>
            <a:r>
              <a:rPr lang="sv-SE" dirty="0"/>
              <a:t>Styrelsens förslag är att skidspåret faktureras i samma faktura som vägföreningsavgiften.</a:t>
            </a:r>
          </a:p>
          <a:p>
            <a:endParaRPr lang="sv-SE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40000" lnSpcReduction="20000"/>
          </a:bodyPr>
          <a:lstStyle/>
          <a:p>
            <a:r>
              <a:rPr lang="sv-SE" dirty="0"/>
              <a:t>§14 Förevisande och godkännande av debiteringslängden</a:t>
            </a:r>
          </a:p>
          <a:p>
            <a:r>
              <a:rPr lang="sv-SE" dirty="0"/>
              <a:t>§15 Val av styrelseledamöter (Kassör, ledamot)</a:t>
            </a:r>
          </a:p>
          <a:p>
            <a:r>
              <a:rPr lang="sv-SE" dirty="0"/>
              <a:t>§16 Val av Styrelsesuppleanter</a:t>
            </a:r>
          </a:p>
          <a:p>
            <a:r>
              <a:rPr lang="sv-SE" dirty="0"/>
              <a:t>§17 Ersättning till styrelsen</a:t>
            </a:r>
          </a:p>
          <a:p>
            <a:r>
              <a:rPr lang="sv-SE" dirty="0"/>
              <a:t>§18 Val av revisorer</a:t>
            </a:r>
          </a:p>
          <a:p>
            <a:r>
              <a:rPr lang="sv-SE" dirty="0"/>
              <a:t>§19 Ersättning till revisorer</a:t>
            </a:r>
          </a:p>
          <a:p>
            <a:r>
              <a:rPr lang="sv-SE" dirty="0" smtClean="0"/>
              <a:t>§20 </a:t>
            </a:r>
            <a:r>
              <a:rPr lang="sv-SE" dirty="0"/>
              <a:t>Val av valberedning</a:t>
            </a:r>
          </a:p>
          <a:p>
            <a:r>
              <a:rPr lang="sv-SE" dirty="0"/>
              <a:t>§21 Skidspår</a:t>
            </a:r>
            <a:br>
              <a:rPr lang="sv-SE" dirty="0"/>
            </a:br>
            <a:r>
              <a:rPr lang="sv-SE" dirty="0"/>
              <a:t>Beslut att med separerade medel bedriva skidspårsdrift för vintern 2014 / 2015.</a:t>
            </a:r>
          </a:p>
          <a:p>
            <a:r>
              <a:rPr lang="sv-SE" dirty="0"/>
              <a:t>§22 Inkomna Motioner</a:t>
            </a:r>
          </a:p>
          <a:p>
            <a:r>
              <a:rPr lang="sv-SE" dirty="0"/>
              <a:t>§23 Rapporter</a:t>
            </a:r>
          </a:p>
          <a:p>
            <a:pPr lvl="0"/>
            <a:r>
              <a:rPr lang="sv-SE" dirty="0"/>
              <a:t>Gångvägen </a:t>
            </a:r>
          </a:p>
          <a:p>
            <a:pPr lvl="0"/>
            <a:r>
              <a:rPr lang="sv-SE" dirty="0"/>
              <a:t>Skotergruppen</a:t>
            </a:r>
          </a:p>
          <a:p>
            <a:pPr lvl="0"/>
            <a:r>
              <a:rPr lang="sv-SE" dirty="0"/>
              <a:t>Norra </a:t>
            </a:r>
            <a:r>
              <a:rPr lang="sv-SE" dirty="0" err="1"/>
              <a:t>Hållbrändan</a:t>
            </a:r>
            <a:endParaRPr lang="sv-SE" dirty="0"/>
          </a:p>
          <a:p>
            <a:r>
              <a:rPr lang="sv-SE" dirty="0"/>
              <a:t>§24 Övriga frågor</a:t>
            </a:r>
          </a:p>
          <a:p>
            <a:r>
              <a:rPr lang="sv-SE" dirty="0"/>
              <a:t>§25 Protokollets tillgänglighet</a:t>
            </a:r>
          </a:p>
          <a:p>
            <a:r>
              <a:rPr lang="sv-SE" dirty="0"/>
              <a:t>§26 Avslutning</a:t>
            </a:r>
          </a:p>
          <a:p>
            <a:endParaRPr lang="sv-SE" dirty="0"/>
          </a:p>
        </p:txBody>
      </p:sp>
      <p:pic>
        <p:nvPicPr>
          <p:cNvPr id="4" name="Bildobjekt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9792" y="101282"/>
            <a:ext cx="1857375" cy="15144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70924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Dagordning</a:t>
            </a:r>
            <a:endParaRPr lang="sv-SE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sv-SE" b="1" dirty="0" smtClean="0"/>
              <a:t>§</a:t>
            </a:r>
            <a:r>
              <a:rPr lang="sv-SE" b="1" dirty="0"/>
              <a:t>1 Stämmans öppnande</a:t>
            </a:r>
          </a:p>
          <a:p>
            <a:r>
              <a:rPr lang="sv-SE" b="1" dirty="0"/>
              <a:t>§2 Val av ordförande för mötet, </a:t>
            </a:r>
          </a:p>
          <a:p>
            <a:r>
              <a:rPr lang="sv-SE" b="1" dirty="0"/>
              <a:t>§3 Val av sekreterare för mötet,</a:t>
            </a:r>
          </a:p>
          <a:p>
            <a:r>
              <a:rPr lang="sv-SE" b="1" dirty="0"/>
              <a:t>§4 Förteckning över mötesdeltagare</a:t>
            </a:r>
          </a:p>
          <a:p>
            <a:r>
              <a:rPr lang="sv-SE" b="1" dirty="0"/>
              <a:t>§5 Godkännande av dagordningen</a:t>
            </a:r>
          </a:p>
          <a:p>
            <a:r>
              <a:rPr lang="sv-SE" b="1" dirty="0"/>
              <a:t>§6 Stämmans behörighet</a:t>
            </a:r>
          </a:p>
          <a:p>
            <a:r>
              <a:rPr lang="sv-SE" b="1" dirty="0"/>
              <a:t>§7 Val av justeringsmän för mötet</a:t>
            </a:r>
          </a:p>
          <a:p>
            <a:r>
              <a:rPr lang="sv-SE" b="1" dirty="0"/>
              <a:t>§8 Styrelsens verksamhetsberättelse</a:t>
            </a:r>
          </a:p>
          <a:p>
            <a:r>
              <a:rPr lang="sv-SE" b="1" dirty="0"/>
              <a:t>§9 Resultat och balansräkning</a:t>
            </a:r>
          </a:p>
          <a:p>
            <a:r>
              <a:rPr lang="sv-SE" b="1" dirty="0"/>
              <a:t>§10 Revisorernas berättelse</a:t>
            </a:r>
          </a:p>
          <a:p>
            <a:r>
              <a:rPr lang="sv-SE" b="1" dirty="0"/>
              <a:t>§11 Ansvarsfrihet för styrelsen</a:t>
            </a:r>
          </a:p>
          <a:p>
            <a:r>
              <a:rPr lang="sv-SE" b="1" dirty="0"/>
              <a:t>§12 Styrelsens förslag till budget  och åtgärder</a:t>
            </a:r>
          </a:p>
          <a:p>
            <a:r>
              <a:rPr lang="sv-SE" b="1" dirty="0" smtClean="0"/>
              <a:t>§12a </a:t>
            </a:r>
            <a:r>
              <a:rPr lang="sv-SE" b="1" dirty="0">
                <a:hlinkClick r:id="rId3" action="ppaction://hlinkfile"/>
              </a:rPr>
              <a:t>Vägmästarens rapport</a:t>
            </a:r>
            <a:endParaRPr lang="sv-SE" b="1" dirty="0"/>
          </a:p>
          <a:p>
            <a:r>
              <a:rPr lang="sv-SE" dirty="0" smtClean="0"/>
              <a:t>§</a:t>
            </a:r>
            <a:r>
              <a:rPr lang="sv-SE" dirty="0"/>
              <a:t>13 Styrelsens förslag till utdebitering</a:t>
            </a:r>
          </a:p>
          <a:p>
            <a:pPr lvl="0"/>
            <a:r>
              <a:rPr lang="sv-SE" dirty="0"/>
              <a:t>Styrelsens förslag är att skidspåret faktureras i samma faktura som vägföreningsavgiften.</a:t>
            </a:r>
          </a:p>
          <a:p>
            <a:endParaRPr lang="sv-SE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40000" lnSpcReduction="20000"/>
          </a:bodyPr>
          <a:lstStyle/>
          <a:p>
            <a:r>
              <a:rPr lang="sv-SE" dirty="0"/>
              <a:t>§14 Förevisande och godkännande av debiteringslängden</a:t>
            </a:r>
          </a:p>
          <a:p>
            <a:r>
              <a:rPr lang="sv-SE" dirty="0"/>
              <a:t>§15 Val av styrelseledamöter (Kassör, ledamot)</a:t>
            </a:r>
          </a:p>
          <a:p>
            <a:r>
              <a:rPr lang="sv-SE" dirty="0"/>
              <a:t>§16 Val av Styrelsesuppleanter</a:t>
            </a:r>
          </a:p>
          <a:p>
            <a:r>
              <a:rPr lang="sv-SE" dirty="0"/>
              <a:t>§17 Ersättning till styrelsen</a:t>
            </a:r>
          </a:p>
          <a:p>
            <a:r>
              <a:rPr lang="sv-SE" dirty="0"/>
              <a:t>§18 Val av revisorer</a:t>
            </a:r>
          </a:p>
          <a:p>
            <a:r>
              <a:rPr lang="sv-SE" dirty="0"/>
              <a:t>§19 Ersättning till revisorer</a:t>
            </a:r>
          </a:p>
          <a:p>
            <a:r>
              <a:rPr lang="sv-SE" dirty="0" smtClean="0"/>
              <a:t>§20 </a:t>
            </a:r>
            <a:r>
              <a:rPr lang="sv-SE" dirty="0"/>
              <a:t>Val av valberedning</a:t>
            </a:r>
          </a:p>
          <a:p>
            <a:r>
              <a:rPr lang="sv-SE" dirty="0"/>
              <a:t>§21 Skidspår</a:t>
            </a:r>
            <a:br>
              <a:rPr lang="sv-SE" dirty="0"/>
            </a:br>
            <a:r>
              <a:rPr lang="sv-SE" dirty="0"/>
              <a:t>Beslut att med separerade medel bedriva skidspårsdrift för vintern 2014 / 2015.</a:t>
            </a:r>
          </a:p>
          <a:p>
            <a:r>
              <a:rPr lang="sv-SE" dirty="0"/>
              <a:t>§22 Inkomna Motioner</a:t>
            </a:r>
          </a:p>
          <a:p>
            <a:r>
              <a:rPr lang="sv-SE" dirty="0"/>
              <a:t>§23 Rapporter</a:t>
            </a:r>
          </a:p>
          <a:p>
            <a:pPr lvl="0"/>
            <a:r>
              <a:rPr lang="sv-SE" dirty="0"/>
              <a:t>Gångvägen </a:t>
            </a:r>
          </a:p>
          <a:p>
            <a:pPr lvl="0"/>
            <a:r>
              <a:rPr lang="sv-SE" dirty="0"/>
              <a:t>Skotergruppen</a:t>
            </a:r>
          </a:p>
          <a:p>
            <a:pPr lvl="0"/>
            <a:r>
              <a:rPr lang="sv-SE" dirty="0"/>
              <a:t>Norra </a:t>
            </a:r>
            <a:r>
              <a:rPr lang="sv-SE" dirty="0" err="1"/>
              <a:t>Hållbrändan</a:t>
            </a:r>
            <a:endParaRPr lang="sv-SE" dirty="0"/>
          </a:p>
          <a:p>
            <a:r>
              <a:rPr lang="sv-SE" dirty="0"/>
              <a:t>§24 Övriga frågor</a:t>
            </a:r>
          </a:p>
          <a:p>
            <a:r>
              <a:rPr lang="sv-SE" dirty="0"/>
              <a:t>§25 Protokollets tillgänglighet</a:t>
            </a:r>
          </a:p>
          <a:p>
            <a:r>
              <a:rPr lang="sv-SE" dirty="0"/>
              <a:t>§26 Avslutning</a:t>
            </a:r>
          </a:p>
          <a:p>
            <a:endParaRPr lang="sv-SE" dirty="0"/>
          </a:p>
        </p:txBody>
      </p:sp>
      <p:pic>
        <p:nvPicPr>
          <p:cNvPr id="4" name="Bildobjekt 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9792" y="101282"/>
            <a:ext cx="1857375" cy="15144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03966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Dagordning</a:t>
            </a:r>
            <a:endParaRPr lang="sv-SE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sv-SE" b="1" dirty="0" smtClean="0"/>
              <a:t>§</a:t>
            </a:r>
            <a:r>
              <a:rPr lang="sv-SE" b="1" dirty="0"/>
              <a:t>1 Stämmans öppnande</a:t>
            </a:r>
          </a:p>
          <a:p>
            <a:r>
              <a:rPr lang="sv-SE" b="1" dirty="0"/>
              <a:t>§2 Val av ordförande för mötet, </a:t>
            </a:r>
          </a:p>
          <a:p>
            <a:r>
              <a:rPr lang="sv-SE" b="1" dirty="0"/>
              <a:t>§3 Val av sekreterare för mötet,</a:t>
            </a:r>
          </a:p>
          <a:p>
            <a:r>
              <a:rPr lang="sv-SE" b="1" dirty="0"/>
              <a:t>§4 Förteckning över mötesdeltagare</a:t>
            </a:r>
          </a:p>
          <a:p>
            <a:r>
              <a:rPr lang="sv-SE" b="1" dirty="0"/>
              <a:t>§5 Godkännande av dagordningen</a:t>
            </a:r>
          </a:p>
          <a:p>
            <a:r>
              <a:rPr lang="sv-SE" b="1" dirty="0"/>
              <a:t>§6 Stämmans behörighet</a:t>
            </a:r>
          </a:p>
          <a:p>
            <a:r>
              <a:rPr lang="sv-SE" b="1" dirty="0"/>
              <a:t>§7 Val av justeringsmän för mötet</a:t>
            </a:r>
          </a:p>
          <a:p>
            <a:r>
              <a:rPr lang="sv-SE" b="1" dirty="0"/>
              <a:t>§8 Styrelsens verksamhetsberättelse</a:t>
            </a:r>
          </a:p>
          <a:p>
            <a:r>
              <a:rPr lang="sv-SE" b="1" dirty="0"/>
              <a:t>§9 Resultat och balansräkning</a:t>
            </a:r>
          </a:p>
          <a:p>
            <a:r>
              <a:rPr lang="sv-SE" b="1" dirty="0"/>
              <a:t>§10 Revisorernas berättelse</a:t>
            </a:r>
          </a:p>
          <a:p>
            <a:r>
              <a:rPr lang="sv-SE" b="1" dirty="0"/>
              <a:t>§11 Ansvarsfrihet för styrelsen</a:t>
            </a:r>
          </a:p>
          <a:p>
            <a:r>
              <a:rPr lang="sv-SE" b="1" dirty="0"/>
              <a:t>§12 Styrelsens förslag till budget  och åtgärder</a:t>
            </a:r>
          </a:p>
          <a:p>
            <a:r>
              <a:rPr lang="sv-SE" b="1" dirty="0" smtClean="0"/>
              <a:t>§12a </a:t>
            </a:r>
            <a:r>
              <a:rPr lang="sv-SE" b="1" dirty="0">
                <a:hlinkClick r:id="rId3" action="ppaction://hlinkfile"/>
              </a:rPr>
              <a:t>Vägmästarens rapport</a:t>
            </a:r>
            <a:endParaRPr lang="sv-SE" b="1" dirty="0"/>
          </a:p>
          <a:p>
            <a:r>
              <a:rPr lang="sv-SE" b="1" dirty="0" smtClean="0"/>
              <a:t>§</a:t>
            </a:r>
            <a:r>
              <a:rPr lang="sv-SE" b="1" dirty="0"/>
              <a:t>13 Styrelsens förslag till utdebitering</a:t>
            </a:r>
          </a:p>
          <a:p>
            <a:pPr lvl="0"/>
            <a:r>
              <a:rPr lang="sv-SE" dirty="0"/>
              <a:t>Styrelsens förslag är att skidspåret faktureras i samma faktura som vägföreningsavgiften.</a:t>
            </a:r>
          </a:p>
          <a:p>
            <a:endParaRPr lang="sv-SE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40000" lnSpcReduction="20000"/>
          </a:bodyPr>
          <a:lstStyle/>
          <a:p>
            <a:r>
              <a:rPr lang="sv-SE" dirty="0"/>
              <a:t>§14 Förevisande och godkännande av debiteringslängden</a:t>
            </a:r>
          </a:p>
          <a:p>
            <a:r>
              <a:rPr lang="sv-SE" dirty="0"/>
              <a:t>§15 Val av styrelseledamöter (Kassör, ledamot)</a:t>
            </a:r>
          </a:p>
          <a:p>
            <a:r>
              <a:rPr lang="sv-SE" dirty="0"/>
              <a:t>§16 Val av Styrelsesuppleanter</a:t>
            </a:r>
          </a:p>
          <a:p>
            <a:r>
              <a:rPr lang="sv-SE" dirty="0"/>
              <a:t>§17 Ersättning till styrelsen</a:t>
            </a:r>
          </a:p>
          <a:p>
            <a:r>
              <a:rPr lang="sv-SE" dirty="0"/>
              <a:t>§18 Val av revisorer</a:t>
            </a:r>
          </a:p>
          <a:p>
            <a:r>
              <a:rPr lang="sv-SE" dirty="0"/>
              <a:t>§19 Ersättning till revisorer</a:t>
            </a:r>
          </a:p>
          <a:p>
            <a:r>
              <a:rPr lang="sv-SE" dirty="0" smtClean="0"/>
              <a:t>§20 </a:t>
            </a:r>
            <a:r>
              <a:rPr lang="sv-SE" dirty="0"/>
              <a:t>Val av valberedning</a:t>
            </a:r>
          </a:p>
          <a:p>
            <a:r>
              <a:rPr lang="sv-SE" dirty="0"/>
              <a:t>§21 Skidspår</a:t>
            </a:r>
            <a:br>
              <a:rPr lang="sv-SE" dirty="0"/>
            </a:br>
            <a:r>
              <a:rPr lang="sv-SE" dirty="0"/>
              <a:t>Beslut att med separerade medel bedriva skidspårsdrift för vintern 2014 / 2015.</a:t>
            </a:r>
          </a:p>
          <a:p>
            <a:r>
              <a:rPr lang="sv-SE" dirty="0"/>
              <a:t>§22 Inkomna Motioner</a:t>
            </a:r>
          </a:p>
          <a:p>
            <a:r>
              <a:rPr lang="sv-SE" dirty="0"/>
              <a:t>§23 Rapporter</a:t>
            </a:r>
          </a:p>
          <a:p>
            <a:pPr lvl="0"/>
            <a:r>
              <a:rPr lang="sv-SE" dirty="0"/>
              <a:t>Gångvägen </a:t>
            </a:r>
          </a:p>
          <a:p>
            <a:pPr lvl="0"/>
            <a:r>
              <a:rPr lang="sv-SE" dirty="0"/>
              <a:t>Skotergruppen</a:t>
            </a:r>
          </a:p>
          <a:p>
            <a:pPr lvl="0"/>
            <a:r>
              <a:rPr lang="sv-SE" dirty="0"/>
              <a:t>Norra </a:t>
            </a:r>
            <a:r>
              <a:rPr lang="sv-SE" dirty="0" err="1"/>
              <a:t>Hållbrändan</a:t>
            </a:r>
            <a:endParaRPr lang="sv-SE" dirty="0"/>
          </a:p>
          <a:p>
            <a:r>
              <a:rPr lang="sv-SE" dirty="0"/>
              <a:t>§24 Övriga frågor</a:t>
            </a:r>
          </a:p>
          <a:p>
            <a:r>
              <a:rPr lang="sv-SE" dirty="0"/>
              <a:t>§25 Protokollets tillgänglighet</a:t>
            </a:r>
          </a:p>
          <a:p>
            <a:r>
              <a:rPr lang="sv-SE" dirty="0"/>
              <a:t>§26 Avslutning</a:t>
            </a:r>
          </a:p>
          <a:p>
            <a:endParaRPr lang="sv-SE" dirty="0"/>
          </a:p>
        </p:txBody>
      </p:sp>
      <p:pic>
        <p:nvPicPr>
          <p:cNvPr id="4" name="Bildobjekt 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9792" y="101282"/>
            <a:ext cx="1857375" cy="15144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1104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Dagordning</a:t>
            </a:r>
            <a:endParaRPr lang="sv-SE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sv-SE" b="1" dirty="0" smtClean="0"/>
              <a:t>§</a:t>
            </a:r>
            <a:r>
              <a:rPr lang="sv-SE" b="1" dirty="0"/>
              <a:t>1 Stämmans öppnande</a:t>
            </a:r>
          </a:p>
          <a:p>
            <a:r>
              <a:rPr lang="sv-SE" b="1" dirty="0"/>
              <a:t>§2 Val av ordförande för mötet, </a:t>
            </a:r>
          </a:p>
          <a:p>
            <a:r>
              <a:rPr lang="sv-SE" b="1" dirty="0"/>
              <a:t>§3 Val av sekreterare för mötet,</a:t>
            </a:r>
          </a:p>
          <a:p>
            <a:r>
              <a:rPr lang="sv-SE" b="1" dirty="0"/>
              <a:t>§4 Förteckning över mötesdeltagare</a:t>
            </a:r>
          </a:p>
          <a:p>
            <a:r>
              <a:rPr lang="sv-SE" b="1" dirty="0"/>
              <a:t>§5 Godkännande av dagordningen</a:t>
            </a:r>
          </a:p>
          <a:p>
            <a:r>
              <a:rPr lang="sv-SE" b="1" dirty="0"/>
              <a:t>§6 Stämmans behörighet</a:t>
            </a:r>
          </a:p>
          <a:p>
            <a:r>
              <a:rPr lang="sv-SE" b="1" dirty="0"/>
              <a:t>§7 Val av justeringsmän för mötet</a:t>
            </a:r>
          </a:p>
          <a:p>
            <a:r>
              <a:rPr lang="sv-SE" b="1" dirty="0"/>
              <a:t>§8 Styrelsens verksamhetsberättelse</a:t>
            </a:r>
          </a:p>
          <a:p>
            <a:r>
              <a:rPr lang="sv-SE" b="1" dirty="0"/>
              <a:t>§9 Resultat och balansräkning</a:t>
            </a:r>
          </a:p>
          <a:p>
            <a:r>
              <a:rPr lang="sv-SE" b="1" dirty="0"/>
              <a:t>§10 Revisorernas berättelse</a:t>
            </a:r>
          </a:p>
          <a:p>
            <a:r>
              <a:rPr lang="sv-SE" b="1" dirty="0"/>
              <a:t>§11 Ansvarsfrihet för styrelsen</a:t>
            </a:r>
          </a:p>
          <a:p>
            <a:r>
              <a:rPr lang="sv-SE" b="1" dirty="0"/>
              <a:t>§12 Styrelsens förslag till budget  och åtgärder</a:t>
            </a:r>
          </a:p>
          <a:p>
            <a:r>
              <a:rPr lang="sv-SE" b="1" dirty="0" smtClean="0"/>
              <a:t>§12a </a:t>
            </a:r>
            <a:r>
              <a:rPr lang="sv-SE" b="1" dirty="0">
                <a:hlinkClick r:id="rId3" action="ppaction://hlinkfile"/>
              </a:rPr>
              <a:t>Vägmästarens rapport</a:t>
            </a:r>
            <a:endParaRPr lang="sv-SE" b="1" dirty="0"/>
          </a:p>
          <a:p>
            <a:r>
              <a:rPr lang="sv-SE" b="1" dirty="0" smtClean="0"/>
              <a:t>§</a:t>
            </a:r>
            <a:r>
              <a:rPr lang="sv-SE" b="1" dirty="0"/>
              <a:t>13 Styrelsens förslag till utdebitering</a:t>
            </a:r>
          </a:p>
          <a:p>
            <a:pPr lvl="0"/>
            <a:r>
              <a:rPr lang="sv-SE" b="1" dirty="0"/>
              <a:t>Styrelsens förslag är att skidspåret faktureras i samma faktura som vägföreningsavgiften.</a:t>
            </a:r>
          </a:p>
          <a:p>
            <a:endParaRPr lang="sv-SE" b="1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40000" lnSpcReduction="20000"/>
          </a:bodyPr>
          <a:lstStyle/>
          <a:p>
            <a:r>
              <a:rPr lang="sv-SE" dirty="0"/>
              <a:t>§14 Förevisande och godkännande av debiteringslängden</a:t>
            </a:r>
          </a:p>
          <a:p>
            <a:r>
              <a:rPr lang="sv-SE" dirty="0"/>
              <a:t>§15 Val av styrelseledamöter (Kassör, ledamot)</a:t>
            </a:r>
          </a:p>
          <a:p>
            <a:r>
              <a:rPr lang="sv-SE" dirty="0"/>
              <a:t>§16 Val av Styrelsesuppleanter</a:t>
            </a:r>
          </a:p>
          <a:p>
            <a:r>
              <a:rPr lang="sv-SE" dirty="0"/>
              <a:t>§17 Ersättning till styrelsen</a:t>
            </a:r>
          </a:p>
          <a:p>
            <a:r>
              <a:rPr lang="sv-SE" dirty="0"/>
              <a:t>§18 Val av revisorer</a:t>
            </a:r>
          </a:p>
          <a:p>
            <a:r>
              <a:rPr lang="sv-SE" dirty="0"/>
              <a:t>§19 Ersättning till revisorer</a:t>
            </a:r>
          </a:p>
          <a:p>
            <a:r>
              <a:rPr lang="sv-SE" dirty="0" smtClean="0"/>
              <a:t>§20 </a:t>
            </a:r>
            <a:r>
              <a:rPr lang="sv-SE" dirty="0"/>
              <a:t>Val av valberedning</a:t>
            </a:r>
          </a:p>
          <a:p>
            <a:r>
              <a:rPr lang="sv-SE" dirty="0"/>
              <a:t>§21 Skidspår</a:t>
            </a:r>
            <a:br>
              <a:rPr lang="sv-SE" dirty="0"/>
            </a:br>
            <a:r>
              <a:rPr lang="sv-SE" dirty="0"/>
              <a:t>Beslut att med separerade medel bedriva skidspårsdrift för vintern 2014 / 2015.</a:t>
            </a:r>
          </a:p>
          <a:p>
            <a:r>
              <a:rPr lang="sv-SE" dirty="0"/>
              <a:t>§22 Inkomna Motioner</a:t>
            </a:r>
          </a:p>
          <a:p>
            <a:r>
              <a:rPr lang="sv-SE" dirty="0"/>
              <a:t>§23 Rapporter</a:t>
            </a:r>
          </a:p>
          <a:p>
            <a:pPr lvl="0"/>
            <a:r>
              <a:rPr lang="sv-SE" dirty="0"/>
              <a:t>Gångvägen </a:t>
            </a:r>
          </a:p>
          <a:p>
            <a:pPr lvl="0"/>
            <a:r>
              <a:rPr lang="sv-SE" dirty="0"/>
              <a:t>Skotergruppen</a:t>
            </a:r>
          </a:p>
          <a:p>
            <a:pPr lvl="0"/>
            <a:r>
              <a:rPr lang="sv-SE" dirty="0"/>
              <a:t>Norra </a:t>
            </a:r>
            <a:r>
              <a:rPr lang="sv-SE" dirty="0" err="1"/>
              <a:t>Hållbrändan</a:t>
            </a:r>
            <a:endParaRPr lang="sv-SE" dirty="0"/>
          </a:p>
          <a:p>
            <a:r>
              <a:rPr lang="sv-SE" dirty="0"/>
              <a:t>§24 Övriga frågor</a:t>
            </a:r>
          </a:p>
          <a:p>
            <a:r>
              <a:rPr lang="sv-SE" dirty="0"/>
              <a:t>§25 Protokollets tillgänglighet</a:t>
            </a:r>
          </a:p>
          <a:p>
            <a:r>
              <a:rPr lang="sv-SE" dirty="0"/>
              <a:t>§26 Avslutning</a:t>
            </a:r>
          </a:p>
          <a:p>
            <a:endParaRPr lang="sv-SE" dirty="0"/>
          </a:p>
        </p:txBody>
      </p:sp>
      <p:pic>
        <p:nvPicPr>
          <p:cNvPr id="4" name="Bildobjekt 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9792" y="101282"/>
            <a:ext cx="1857375" cy="15144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99972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Dagordning</a:t>
            </a:r>
            <a:endParaRPr lang="sv-SE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sv-SE" b="1" dirty="0" smtClean="0"/>
              <a:t>§</a:t>
            </a:r>
            <a:r>
              <a:rPr lang="sv-SE" b="1" dirty="0"/>
              <a:t>1 Stämmans öppnande</a:t>
            </a:r>
          </a:p>
          <a:p>
            <a:r>
              <a:rPr lang="sv-SE" b="1" dirty="0"/>
              <a:t>§2 Val av ordförande för mötet, </a:t>
            </a:r>
          </a:p>
          <a:p>
            <a:r>
              <a:rPr lang="sv-SE" b="1" dirty="0"/>
              <a:t>§3 Val av sekreterare för mötet,</a:t>
            </a:r>
          </a:p>
          <a:p>
            <a:r>
              <a:rPr lang="sv-SE" b="1" dirty="0"/>
              <a:t>§4 Förteckning över mötesdeltagare</a:t>
            </a:r>
          </a:p>
          <a:p>
            <a:r>
              <a:rPr lang="sv-SE" b="1" dirty="0"/>
              <a:t>§5 Godkännande av dagordningen</a:t>
            </a:r>
          </a:p>
          <a:p>
            <a:r>
              <a:rPr lang="sv-SE" b="1" dirty="0"/>
              <a:t>§6 Stämmans behörighet</a:t>
            </a:r>
          </a:p>
          <a:p>
            <a:r>
              <a:rPr lang="sv-SE" b="1" dirty="0"/>
              <a:t>§7 Val av justeringsmän för mötet</a:t>
            </a:r>
          </a:p>
          <a:p>
            <a:r>
              <a:rPr lang="sv-SE" b="1" dirty="0"/>
              <a:t>§8 Styrelsens verksamhetsberättelse</a:t>
            </a:r>
          </a:p>
          <a:p>
            <a:r>
              <a:rPr lang="sv-SE" b="1" dirty="0"/>
              <a:t>§9 Resultat och balansräkning</a:t>
            </a:r>
          </a:p>
          <a:p>
            <a:r>
              <a:rPr lang="sv-SE" b="1" dirty="0"/>
              <a:t>§10 Revisorernas berättelse</a:t>
            </a:r>
          </a:p>
          <a:p>
            <a:r>
              <a:rPr lang="sv-SE" b="1" dirty="0"/>
              <a:t>§11 Ansvarsfrihet för styrelsen</a:t>
            </a:r>
          </a:p>
          <a:p>
            <a:r>
              <a:rPr lang="sv-SE" b="1" dirty="0"/>
              <a:t>§12 Styrelsens förslag till budget  och åtgärder</a:t>
            </a:r>
          </a:p>
          <a:p>
            <a:r>
              <a:rPr lang="sv-SE" b="1" dirty="0" smtClean="0"/>
              <a:t>§12a </a:t>
            </a:r>
            <a:r>
              <a:rPr lang="sv-SE" b="1" dirty="0">
                <a:hlinkClick r:id="rId3" action="ppaction://hlinkfile"/>
              </a:rPr>
              <a:t>Vägmästarens rapport</a:t>
            </a:r>
            <a:endParaRPr lang="sv-SE" b="1" dirty="0"/>
          </a:p>
          <a:p>
            <a:r>
              <a:rPr lang="sv-SE" b="1" dirty="0" smtClean="0"/>
              <a:t>§</a:t>
            </a:r>
            <a:r>
              <a:rPr lang="sv-SE" b="1" dirty="0"/>
              <a:t>13 Styrelsens förslag till utdebitering</a:t>
            </a:r>
          </a:p>
          <a:p>
            <a:pPr lvl="0"/>
            <a:r>
              <a:rPr lang="sv-SE" b="1" dirty="0"/>
              <a:t>Styrelsens förslag är att skidspåret faktureras i samma faktura som vägföreningsavgiften.</a:t>
            </a:r>
          </a:p>
          <a:p>
            <a:endParaRPr lang="sv-SE" b="1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40000" lnSpcReduction="20000"/>
          </a:bodyPr>
          <a:lstStyle/>
          <a:p>
            <a:r>
              <a:rPr lang="sv-SE" b="1" dirty="0"/>
              <a:t>§14 Förevisande och godkännande av </a:t>
            </a:r>
            <a:r>
              <a:rPr lang="sv-SE" b="1" dirty="0">
                <a:hlinkClick r:id="rId4" action="ppaction://hlinkfile"/>
              </a:rPr>
              <a:t>debiteringslängden</a:t>
            </a:r>
            <a:endParaRPr lang="sv-SE" b="1" dirty="0"/>
          </a:p>
          <a:p>
            <a:r>
              <a:rPr lang="sv-SE" dirty="0"/>
              <a:t>§15 Val av styrelseledamöter (Kassör, ledamot)</a:t>
            </a:r>
          </a:p>
          <a:p>
            <a:r>
              <a:rPr lang="sv-SE" dirty="0"/>
              <a:t>§16 Val av Styrelsesuppleanter</a:t>
            </a:r>
          </a:p>
          <a:p>
            <a:r>
              <a:rPr lang="sv-SE" dirty="0"/>
              <a:t>§17 Ersättning till styrelsen</a:t>
            </a:r>
          </a:p>
          <a:p>
            <a:r>
              <a:rPr lang="sv-SE" dirty="0"/>
              <a:t>§18 Val av revisorer</a:t>
            </a:r>
          </a:p>
          <a:p>
            <a:r>
              <a:rPr lang="sv-SE" dirty="0"/>
              <a:t>§19 Ersättning till revisorer</a:t>
            </a:r>
          </a:p>
          <a:p>
            <a:r>
              <a:rPr lang="sv-SE" dirty="0" smtClean="0"/>
              <a:t>§20 </a:t>
            </a:r>
            <a:r>
              <a:rPr lang="sv-SE" dirty="0"/>
              <a:t>Val av valberedning</a:t>
            </a:r>
          </a:p>
          <a:p>
            <a:r>
              <a:rPr lang="sv-SE" dirty="0"/>
              <a:t>§21 Skidspår</a:t>
            </a:r>
            <a:br>
              <a:rPr lang="sv-SE" dirty="0"/>
            </a:br>
            <a:r>
              <a:rPr lang="sv-SE" dirty="0"/>
              <a:t>Beslut att med separerade medel bedriva skidspårsdrift för vintern 2014 / 2015.</a:t>
            </a:r>
          </a:p>
          <a:p>
            <a:r>
              <a:rPr lang="sv-SE" dirty="0"/>
              <a:t>§22 Inkomna Motioner</a:t>
            </a:r>
          </a:p>
          <a:p>
            <a:r>
              <a:rPr lang="sv-SE" dirty="0"/>
              <a:t>§23 Rapporter</a:t>
            </a:r>
          </a:p>
          <a:p>
            <a:pPr lvl="0"/>
            <a:r>
              <a:rPr lang="sv-SE" dirty="0"/>
              <a:t>Gångvägen </a:t>
            </a:r>
          </a:p>
          <a:p>
            <a:pPr lvl="0"/>
            <a:r>
              <a:rPr lang="sv-SE" dirty="0"/>
              <a:t>Skotergruppen</a:t>
            </a:r>
          </a:p>
          <a:p>
            <a:pPr lvl="0"/>
            <a:r>
              <a:rPr lang="sv-SE" dirty="0"/>
              <a:t>Norra </a:t>
            </a:r>
            <a:r>
              <a:rPr lang="sv-SE" dirty="0" err="1"/>
              <a:t>Hållbrändan</a:t>
            </a:r>
            <a:endParaRPr lang="sv-SE" dirty="0"/>
          </a:p>
          <a:p>
            <a:r>
              <a:rPr lang="sv-SE" dirty="0"/>
              <a:t>§24 Övriga frågor</a:t>
            </a:r>
          </a:p>
          <a:p>
            <a:r>
              <a:rPr lang="sv-SE" dirty="0"/>
              <a:t>§25 Protokollets tillgänglighet</a:t>
            </a:r>
          </a:p>
          <a:p>
            <a:r>
              <a:rPr lang="sv-SE" dirty="0"/>
              <a:t>§26 Avslutning</a:t>
            </a:r>
          </a:p>
          <a:p>
            <a:endParaRPr lang="sv-SE" dirty="0"/>
          </a:p>
        </p:txBody>
      </p:sp>
      <p:pic>
        <p:nvPicPr>
          <p:cNvPr id="4" name="Bildobjekt 4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9792" y="101282"/>
            <a:ext cx="1857375" cy="15144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4730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Dagordning</a:t>
            </a:r>
            <a:endParaRPr lang="sv-SE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sv-SE" b="1" dirty="0" smtClean="0"/>
              <a:t>§</a:t>
            </a:r>
            <a:r>
              <a:rPr lang="sv-SE" b="1" dirty="0"/>
              <a:t>1 Stämmans öppnande</a:t>
            </a:r>
          </a:p>
          <a:p>
            <a:r>
              <a:rPr lang="sv-SE" b="1" dirty="0"/>
              <a:t>§2 Val av ordförande för mötet, </a:t>
            </a:r>
          </a:p>
          <a:p>
            <a:r>
              <a:rPr lang="sv-SE" b="1" dirty="0"/>
              <a:t>§3 Val av sekreterare för mötet,</a:t>
            </a:r>
          </a:p>
          <a:p>
            <a:r>
              <a:rPr lang="sv-SE" b="1" dirty="0"/>
              <a:t>§4 Förteckning över mötesdeltagare</a:t>
            </a:r>
          </a:p>
          <a:p>
            <a:r>
              <a:rPr lang="sv-SE" b="1" dirty="0"/>
              <a:t>§5 Godkännande av dagordningen</a:t>
            </a:r>
          </a:p>
          <a:p>
            <a:r>
              <a:rPr lang="sv-SE" b="1" dirty="0"/>
              <a:t>§6 Stämmans behörighet</a:t>
            </a:r>
          </a:p>
          <a:p>
            <a:r>
              <a:rPr lang="sv-SE" b="1" dirty="0"/>
              <a:t>§7 Val av justeringsmän för mötet</a:t>
            </a:r>
          </a:p>
          <a:p>
            <a:r>
              <a:rPr lang="sv-SE" b="1" dirty="0"/>
              <a:t>§8 Styrelsens verksamhetsberättelse</a:t>
            </a:r>
          </a:p>
          <a:p>
            <a:r>
              <a:rPr lang="sv-SE" b="1" dirty="0"/>
              <a:t>§9 Resultat och balansräkning</a:t>
            </a:r>
          </a:p>
          <a:p>
            <a:r>
              <a:rPr lang="sv-SE" b="1" dirty="0"/>
              <a:t>§10 Revisorernas berättelse</a:t>
            </a:r>
          </a:p>
          <a:p>
            <a:r>
              <a:rPr lang="sv-SE" b="1" dirty="0"/>
              <a:t>§11 Ansvarsfrihet för styrelsen</a:t>
            </a:r>
          </a:p>
          <a:p>
            <a:r>
              <a:rPr lang="sv-SE" b="1" dirty="0"/>
              <a:t>§12 Styrelsens förslag till budget  och åtgärder</a:t>
            </a:r>
          </a:p>
          <a:p>
            <a:r>
              <a:rPr lang="sv-SE" b="1" dirty="0" smtClean="0"/>
              <a:t>§12a </a:t>
            </a:r>
            <a:r>
              <a:rPr lang="sv-SE" b="1" dirty="0">
                <a:hlinkClick r:id="rId3" action="ppaction://hlinkfile"/>
              </a:rPr>
              <a:t>Vägmästarens rapport</a:t>
            </a:r>
            <a:endParaRPr lang="sv-SE" b="1" dirty="0"/>
          </a:p>
          <a:p>
            <a:r>
              <a:rPr lang="sv-SE" b="1" dirty="0" smtClean="0"/>
              <a:t>§</a:t>
            </a:r>
            <a:r>
              <a:rPr lang="sv-SE" b="1" dirty="0"/>
              <a:t>13 Styrelsens förslag till utdebitering</a:t>
            </a:r>
          </a:p>
          <a:p>
            <a:pPr lvl="0"/>
            <a:r>
              <a:rPr lang="sv-SE" b="1" dirty="0"/>
              <a:t>Styrelsens förslag är att skidspåret faktureras i samma faktura som vägföreningsavgiften.</a:t>
            </a:r>
          </a:p>
          <a:p>
            <a:endParaRPr lang="sv-SE" b="1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40000" lnSpcReduction="20000"/>
          </a:bodyPr>
          <a:lstStyle/>
          <a:p>
            <a:r>
              <a:rPr lang="sv-SE" b="1" dirty="0"/>
              <a:t>§14 Förevisande och godkännande av </a:t>
            </a:r>
            <a:r>
              <a:rPr lang="sv-SE" b="1" dirty="0">
                <a:hlinkClick r:id="rId4" action="ppaction://hlinkfile"/>
              </a:rPr>
              <a:t>debiteringslängden</a:t>
            </a:r>
            <a:endParaRPr lang="sv-SE" b="1" dirty="0"/>
          </a:p>
          <a:p>
            <a:r>
              <a:rPr lang="sv-SE" b="1" dirty="0"/>
              <a:t>§15 Val </a:t>
            </a:r>
            <a:r>
              <a:rPr lang="sv-SE" b="1" dirty="0">
                <a:hlinkClick r:id="rId5" action="ppaction://hlinkfile"/>
              </a:rPr>
              <a:t>av styrelseledamöter </a:t>
            </a:r>
            <a:r>
              <a:rPr lang="sv-SE" b="1" dirty="0"/>
              <a:t>(Kassör, ledamot</a:t>
            </a:r>
            <a:r>
              <a:rPr lang="sv-SE" dirty="0"/>
              <a:t>)</a:t>
            </a:r>
          </a:p>
          <a:p>
            <a:r>
              <a:rPr lang="sv-SE" b="1" dirty="0"/>
              <a:t>§16 Val av Styrelsesuppleanter</a:t>
            </a:r>
          </a:p>
          <a:p>
            <a:r>
              <a:rPr lang="sv-SE" dirty="0"/>
              <a:t>§17 Ersättning till styrelsen</a:t>
            </a:r>
          </a:p>
          <a:p>
            <a:r>
              <a:rPr lang="sv-SE" dirty="0"/>
              <a:t>§18 Val av revisorer</a:t>
            </a:r>
          </a:p>
          <a:p>
            <a:r>
              <a:rPr lang="sv-SE" dirty="0"/>
              <a:t>§19 Ersättning till revisorer</a:t>
            </a:r>
          </a:p>
          <a:p>
            <a:r>
              <a:rPr lang="sv-SE" dirty="0" smtClean="0"/>
              <a:t>§20 </a:t>
            </a:r>
            <a:r>
              <a:rPr lang="sv-SE" dirty="0"/>
              <a:t>Val av valberedning</a:t>
            </a:r>
          </a:p>
          <a:p>
            <a:r>
              <a:rPr lang="sv-SE" dirty="0"/>
              <a:t>§21 Skidspår</a:t>
            </a:r>
            <a:br>
              <a:rPr lang="sv-SE" dirty="0"/>
            </a:br>
            <a:r>
              <a:rPr lang="sv-SE" dirty="0"/>
              <a:t>Beslut att med separerade medel bedriva skidspårsdrift för vintern 2014 / 2015.</a:t>
            </a:r>
          </a:p>
          <a:p>
            <a:r>
              <a:rPr lang="sv-SE" dirty="0"/>
              <a:t>§22 Inkomna Motioner</a:t>
            </a:r>
          </a:p>
          <a:p>
            <a:r>
              <a:rPr lang="sv-SE" dirty="0"/>
              <a:t>§23 Rapporter</a:t>
            </a:r>
          </a:p>
          <a:p>
            <a:pPr lvl="0"/>
            <a:r>
              <a:rPr lang="sv-SE" dirty="0"/>
              <a:t>Gångvägen </a:t>
            </a:r>
          </a:p>
          <a:p>
            <a:pPr lvl="0"/>
            <a:r>
              <a:rPr lang="sv-SE" dirty="0"/>
              <a:t>Skotergruppen</a:t>
            </a:r>
          </a:p>
          <a:p>
            <a:pPr lvl="0"/>
            <a:r>
              <a:rPr lang="sv-SE" dirty="0"/>
              <a:t>Norra </a:t>
            </a:r>
            <a:r>
              <a:rPr lang="sv-SE" dirty="0" err="1"/>
              <a:t>Hållbrändan</a:t>
            </a:r>
            <a:endParaRPr lang="sv-SE" dirty="0"/>
          </a:p>
          <a:p>
            <a:r>
              <a:rPr lang="sv-SE" dirty="0"/>
              <a:t>§24 Övriga frågor</a:t>
            </a:r>
          </a:p>
          <a:p>
            <a:r>
              <a:rPr lang="sv-SE" dirty="0"/>
              <a:t>§25 Protokollets tillgänglighet</a:t>
            </a:r>
          </a:p>
          <a:p>
            <a:r>
              <a:rPr lang="sv-SE" dirty="0"/>
              <a:t>§26 Avslutning</a:t>
            </a:r>
          </a:p>
          <a:p>
            <a:endParaRPr lang="sv-SE" dirty="0"/>
          </a:p>
        </p:txBody>
      </p:sp>
      <p:pic>
        <p:nvPicPr>
          <p:cNvPr id="4" name="Bildobjekt 4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9792" y="101282"/>
            <a:ext cx="1857375" cy="15144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4877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Dagordning</a:t>
            </a:r>
            <a:endParaRPr lang="sv-SE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sv-SE" b="1" dirty="0" smtClean="0"/>
              <a:t>§</a:t>
            </a:r>
            <a:r>
              <a:rPr lang="sv-SE" b="1" dirty="0"/>
              <a:t>1 Stämmans öppnande</a:t>
            </a:r>
          </a:p>
          <a:p>
            <a:r>
              <a:rPr lang="sv-SE" b="1" dirty="0"/>
              <a:t>§2 Val av ordförande för mötet, </a:t>
            </a:r>
          </a:p>
          <a:p>
            <a:r>
              <a:rPr lang="sv-SE" b="1" dirty="0"/>
              <a:t>§3 Val av sekreterare för mötet,</a:t>
            </a:r>
          </a:p>
          <a:p>
            <a:r>
              <a:rPr lang="sv-SE" b="1" dirty="0"/>
              <a:t>§4 Förteckning över mötesdeltagare</a:t>
            </a:r>
          </a:p>
          <a:p>
            <a:r>
              <a:rPr lang="sv-SE" b="1" dirty="0"/>
              <a:t>§5 Godkännande av dagordningen</a:t>
            </a:r>
          </a:p>
          <a:p>
            <a:r>
              <a:rPr lang="sv-SE" b="1" dirty="0"/>
              <a:t>§6 Stämmans behörighet</a:t>
            </a:r>
          </a:p>
          <a:p>
            <a:r>
              <a:rPr lang="sv-SE" b="1" dirty="0"/>
              <a:t>§7 Val av justeringsmän för mötet</a:t>
            </a:r>
          </a:p>
          <a:p>
            <a:r>
              <a:rPr lang="sv-SE" b="1" dirty="0"/>
              <a:t>§8 Styrelsens verksamhetsberättelse</a:t>
            </a:r>
          </a:p>
          <a:p>
            <a:r>
              <a:rPr lang="sv-SE" b="1" dirty="0"/>
              <a:t>§9 Resultat och balansräkning</a:t>
            </a:r>
          </a:p>
          <a:p>
            <a:r>
              <a:rPr lang="sv-SE" b="1" dirty="0"/>
              <a:t>§10 Revisorernas berättelse</a:t>
            </a:r>
          </a:p>
          <a:p>
            <a:r>
              <a:rPr lang="sv-SE" b="1" dirty="0"/>
              <a:t>§11 Ansvarsfrihet för styrelsen</a:t>
            </a:r>
          </a:p>
          <a:p>
            <a:r>
              <a:rPr lang="sv-SE" b="1" dirty="0"/>
              <a:t>§12 Styrelsens förslag till budget  och åtgärder</a:t>
            </a:r>
          </a:p>
          <a:p>
            <a:r>
              <a:rPr lang="sv-SE" b="1" dirty="0" smtClean="0"/>
              <a:t>§12a </a:t>
            </a:r>
            <a:r>
              <a:rPr lang="sv-SE" b="1" dirty="0">
                <a:hlinkClick r:id="rId3" action="ppaction://hlinkfile"/>
              </a:rPr>
              <a:t>Vägmästarens rapport</a:t>
            </a:r>
            <a:endParaRPr lang="sv-SE" b="1" dirty="0"/>
          </a:p>
          <a:p>
            <a:r>
              <a:rPr lang="sv-SE" b="1" dirty="0" smtClean="0"/>
              <a:t>§</a:t>
            </a:r>
            <a:r>
              <a:rPr lang="sv-SE" b="1" dirty="0"/>
              <a:t>13 Styrelsens förslag till utdebitering</a:t>
            </a:r>
          </a:p>
          <a:p>
            <a:pPr lvl="0"/>
            <a:r>
              <a:rPr lang="sv-SE" b="1" dirty="0"/>
              <a:t>Styrelsens förslag är att skidspåret faktureras i samma faktura som vägföreningsavgiften.</a:t>
            </a:r>
          </a:p>
          <a:p>
            <a:endParaRPr lang="sv-SE" b="1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40000" lnSpcReduction="20000"/>
          </a:bodyPr>
          <a:lstStyle/>
          <a:p>
            <a:r>
              <a:rPr lang="sv-SE" b="1" dirty="0"/>
              <a:t>§14 Förevisande och godkännande av </a:t>
            </a:r>
            <a:r>
              <a:rPr lang="sv-SE" b="1" dirty="0">
                <a:hlinkClick r:id="rId4" action="ppaction://hlinkfile"/>
              </a:rPr>
              <a:t>debiteringslängden</a:t>
            </a:r>
            <a:endParaRPr lang="sv-SE" b="1" dirty="0"/>
          </a:p>
          <a:p>
            <a:r>
              <a:rPr lang="sv-SE" b="1" dirty="0"/>
              <a:t>§15 Val </a:t>
            </a:r>
            <a:r>
              <a:rPr lang="sv-SE" b="1" dirty="0">
                <a:hlinkClick r:id="rId5" action="ppaction://hlinkfile"/>
              </a:rPr>
              <a:t>av styrelseledamöter </a:t>
            </a:r>
            <a:r>
              <a:rPr lang="sv-SE" b="1" dirty="0"/>
              <a:t>(Kassör, ledamot</a:t>
            </a:r>
            <a:r>
              <a:rPr lang="sv-SE" dirty="0"/>
              <a:t>)</a:t>
            </a:r>
          </a:p>
          <a:p>
            <a:r>
              <a:rPr lang="sv-SE" b="1" dirty="0"/>
              <a:t>§16 Val av Styrelsesuppleanter</a:t>
            </a:r>
          </a:p>
          <a:p>
            <a:r>
              <a:rPr lang="sv-SE" b="1" dirty="0"/>
              <a:t>§17 Ersättning till styrelsen</a:t>
            </a:r>
          </a:p>
          <a:p>
            <a:r>
              <a:rPr lang="sv-SE" dirty="0"/>
              <a:t>§18 Val av revisorer</a:t>
            </a:r>
          </a:p>
          <a:p>
            <a:r>
              <a:rPr lang="sv-SE" dirty="0"/>
              <a:t>§19 Ersättning till revisorer</a:t>
            </a:r>
          </a:p>
          <a:p>
            <a:r>
              <a:rPr lang="sv-SE" dirty="0" smtClean="0"/>
              <a:t>§20 </a:t>
            </a:r>
            <a:r>
              <a:rPr lang="sv-SE" dirty="0"/>
              <a:t>Val av valberedning</a:t>
            </a:r>
          </a:p>
          <a:p>
            <a:r>
              <a:rPr lang="sv-SE" dirty="0"/>
              <a:t>§21 Skidspår</a:t>
            </a:r>
            <a:br>
              <a:rPr lang="sv-SE" dirty="0"/>
            </a:br>
            <a:r>
              <a:rPr lang="sv-SE" dirty="0"/>
              <a:t>Beslut att med separerade medel bedriva skidspårsdrift för vintern 2014 / 2015.</a:t>
            </a:r>
          </a:p>
          <a:p>
            <a:r>
              <a:rPr lang="sv-SE" dirty="0"/>
              <a:t>§22 Inkomna Motioner</a:t>
            </a:r>
          </a:p>
          <a:p>
            <a:r>
              <a:rPr lang="sv-SE" dirty="0"/>
              <a:t>§23 Rapporter</a:t>
            </a:r>
          </a:p>
          <a:p>
            <a:pPr lvl="0"/>
            <a:r>
              <a:rPr lang="sv-SE" dirty="0"/>
              <a:t>Gångvägen </a:t>
            </a:r>
          </a:p>
          <a:p>
            <a:pPr lvl="0"/>
            <a:r>
              <a:rPr lang="sv-SE" dirty="0"/>
              <a:t>Skotergruppen</a:t>
            </a:r>
          </a:p>
          <a:p>
            <a:pPr lvl="0"/>
            <a:r>
              <a:rPr lang="sv-SE" dirty="0"/>
              <a:t>Norra </a:t>
            </a:r>
            <a:r>
              <a:rPr lang="sv-SE" dirty="0" err="1"/>
              <a:t>Hållbrändan</a:t>
            </a:r>
            <a:endParaRPr lang="sv-SE" dirty="0"/>
          </a:p>
          <a:p>
            <a:r>
              <a:rPr lang="sv-SE" dirty="0"/>
              <a:t>§24 Övriga frågor</a:t>
            </a:r>
          </a:p>
          <a:p>
            <a:r>
              <a:rPr lang="sv-SE" dirty="0"/>
              <a:t>§25 Protokollets tillgänglighet</a:t>
            </a:r>
          </a:p>
          <a:p>
            <a:r>
              <a:rPr lang="sv-SE" dirty="0"/>
              <a:t>§26 Avslutning</a:t>
            </a:r>
          </a:p>
          <a:p>
            <a:endParaRPr lang="sv-SE" dirty="0"/>
          </a:p>
        </p:txBody>
      </p:sp>
      <p:pic>
        <p:nvPicPr>
          <p:cNvPr id="4" name="Bildobjekt 4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9792" y="101282"/>
            <a:ext cx="1857375" cy="15144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1447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Dagordning</a:t>
            </a:r>
            <a:endParaRPr lang="sv-SE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sv-SE" b="1" dirty="0" smtClean="0"/>
              <a:t>§</a:t>
            </a:r>
            <a:r>
              <a:rPr lang="sv-SE" b="1" dirty="0"/>
              <a:t>1 Stämmans öppnande</a:t>
            </a:r>
          </a:p>
          <a:p>
            <a:r>
              <a:rPr lang="sv-SE" b="1" dirty="0"/>
              <a:t>§2 Val av ordförande för mötet, </a:t>
            </a:r>
          </a:p>
          <a:p>
            <a:r>
              <a:rPr lang="sv-SE" b="1" dirty="0"/>
              <a:t>§3 Val av sekreterare för mötet,</a:t>
            </a:r>
          </a:p>
          <a:p>
            <a:r>
              <a:rPr lang="sv-SE" b="1" dirty="0"/>
              <a:t>§4 Förteckning över mötesdeltagare</a:t>
            </a:r>
          </a:p>
          <a:p>
            <a:r>
              <a:rPr lang="sv-SE" b="1" dirty="0"/>
              <a:t>§5 Godkännande av dagordningen</a:t>
            </a:r>
          </a:p>
          <a:p>
            <a:r>
              <a:rPr lang="sv-SE" b="1" dirty="0"/>
              <a:t>§6 Stämmans behörighet</a:t>
            </a:r>
          </a:p>
          <a:p>
            <a:r>
              <a:rPr lang="sv-SE" b="1" dirty="0"/>
              <a:t>§7 Val av justeringsmän för mötet</a:t>
            </a:r>
          </a:p>
          <a:p>
            <a:r>
              <a:rPr lang="sv-SE" b="1" dirty="0"/>
              <a:t>§8 Styrelsens verksamhetsberättelse</a:t>
            </a:r>
          </a:p>
          <a:p>
            <a:r>
              <a:rPr lang="sv-SE" b="1" dirty="0"/>
              <a:t>§9 Resultat och balansräkning</a:t>
            </a:r>
          </a:p>
          <a:p>
            <a:r>
              <a:rPr lang="sv-SE" b="1" dirty="0"/>
              <a:t>§10 Revisorernas berättelse</a:t>
            </a:r>
          </a:p>
          <a:p>
            <a:r>
              <a:rPr lang="sv-SE" b="1" dirty="0"/>
              <a:t>§11 Ansvarsfrihet för styrelsen</a:t>
            </a:r>
          </a:p>
          <a:p>
            <a:r>
              <a:rPr lang="sv-SE" b="1" dirty="0"/>
              <a:t>§12 Styrelsens förslag till budget  och åtgärder</a:t>
            </a:r>
          </a:p>
          <a:p>
            <a:r>
              <a:rPr lang="sv-SE" b="1" dirty="0" smtClean="0"/>
              <a:t>§12a </a:t>
            </a:r>
            <a:r>
              <a:rPr lang="sv-SE" b="1" dirty="0">
                <a:hlinkClick r:id="rId3" action="ppaction://hlinkfile"/>
              </a:rPr>
              <a:t>Vägmästarens rapport</a:t>
            </a:r>
            <a:endParaRPr lang="sv-SE" b="1" dirty="0"/>
          </a:p>
          <a:p>
            <a:r>
              <a:rPr lang="sv-SE" b="1" dirty="0" smtClean="0"/>
              <a:t>§</a:t>
            </a:r>
            <a:r>
              <a:rPr lang="sv-SE" b="1" dirty="0"/>
              <a:t>13 Styrelsens förslag till utdebitering</a:t>
            </a:r>
          </a:p>
          <a:p>
            <a:pPr lvl="0"/>
            <a:r>
              <a:rPr lang="sv-SE" b="1" dirty="0"/>
              <a:t>Styrelsens förslag är att skidspåret faktureras i samma faktura som vägföreningsavgiften.</a:t>
            </a:r>
          </a:p>
          <a:p>
            <a:endParaRPr lang="sv-SE" b="1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40000" lnSpcReduction="20000"/>
          </a:bodyPr>
          <a:lstStyle/>
          <a:p>
            <a:r>
              <a:rPr lang="sv-SE" b="1" dirty="0"/>
              <a:t>§14 Förevisande och godkännande av </a:t>
            </a:r>
            <a:r>
              <a:rPr lang="sv-SE" b="1" dirty="0">
                <a:hlinkClick r:id="rId4" action="ppaction://hlinkfile"/>
              </a:rPr>
              <a:t>debiteringslängden</a:t>
            </a:r>
            <a:endParaRPr lang="sv-SE" b="1" dirty="0"/>
          </a:p>
          <a:p>
            <a:r>
              <a:rPr lang="sv-SE" b="1" dirty="0"/>
              <a:t>§15 Val </a:t>
            </a:r>
            <a:r>
              <a:rPr lang="sv-SE" b="1" dirty="0">
                <a:hlinkClick r:id="rId5" action="ppaction://hlinkfile"/>
              </a:rPr>
              <a:t>av styrelseledamöter </a:t>
            </a:r>
            <a:r>
              <a:rPr lang="sv-SE" b="1" dirty="0"/>
              <a:t>(Kassör, ledamot</a:t>
            </a:r>
            <a:r>
              <a:rPr lang="sv-SE" dirty="0"/>
              <a:t>)</a:t>
            </a:r>
          </a:p>
          <a:p>
            <a:r>
              <a:rPr lang="sv-SE" b="1" dirty="0"/>
              <a:t>§16 Val av Styrelsesuppleanter</a:t>
            </a:r>
          </a:p>
          <a:p>
            <a:r>
              <a:rPr lang="sv-SE" b="1" dirty="0"/>
              <a:t>§17 Ersättning till styrelsen</a:t>
            </a:r>
          </a:p>
          <a:p>
            <a:r>
              <a:rPr lang="sv-SE" b="1" dirty="0"/>
              <a:t>§18 Val av revisorer</a:t>
            </a:r>
          </a:p>
          <a:p>
            <a:r>
              <a:rPr lang="sv-SE" dirty="0"/>
              <a:t>§19 Ersättning till revisorer</a:t>
            </a:r>
          </a:p>
          <a:p>
            <a:r>
              <a:rPr lang="sv-SE" dirty="0" smtClean="0"/>
              <a:t>§20 </a:t>
            </a:r>
            <a:r>
              <a:rPr lang="sv-SE" dirty="0"/>
              <a:t>Val av valberedning</a:t>
            </a:r>
          </a:p>
          <a:p>
            <a:r>
              <a:rPr lang="sv-SE" dirty="0"/>
              <a:t>§21 Skidspår</a:t>
            </a:r>
            <a:br>
              <a:rPr lang="sv-SE" dirty="0"/>
            </a:br>
            <a:r>
              <a:rPr lang="sv-SE" dirty="0"/>
              <a:t>Beslut att med separerade medel bedriva skidspårsdrift för vintern 2014 / 2015.</a:t>
            </a:r>
          </a:p>
          <a:p>
            <a:r>
              <a:rPr lang="sv-SE" dirty="0"/>
              <a:t>§22 Inkomna Motioner</a:t>
            </a:r>
          </a:p>
          <a:p>
            <a:r>
              <a:rPr lang="sv-SE" dirty="0"/>
              <a:t>§23 Rapporter</a:t>
            </a:r>
          </a:p>
          <a:p>
            <a:pPr lvl="0"/>
            <a:r>
              <a:rPr lang="sv-SE" dirty="0"/>
              <a:t>Gångvägen </a:t>
            </a:r>
          </a:p>
          <a:p>
            <a:pPr lvl="0"/>
            <a:r>
              <a:rPr lang="sv-SE" dirty="0"/>
              <a:t>Skotergruppen</a:t>
            </a:r>
          </a:p>
          <a:p>
            <a:pPr lvl="0"/>
            <a:r>
              <a:rPr lang="sv-SE" dirty="0"/>
              <a:t>Norra </a:t>
            </a:r>
            <a:r>
              <a:rPr lang="sv-SE" dirty="0" err="1"/>
              <a:t>Hållbrändan</a:t>
            </a:r>
            <a:endParaRPr lang="sv-SE" dirty="0"/>
          </a:p>
          <a:p>
            <a:r>
              <a:rPr lang="sv-SE" dirty="0"/>
              <a:t>§24 Övriga frågor</a:t>
            </a:r>
          </a:p>
          <a:p>
            <a:r>
              <a:rPr lang="sv-SE" dirty="0"/>
              <a:t>§25 Protokollets tillgänglighet</a:t>
            </a:r>
          </a:p>
          <a:p>
            <a:r>
              <a:rPr lang="sv-SE" dirty="0"/>
              <a:t>§26 Avslutning</a:t>
            </a:r>
          </a:p>
          <a:p>
            <a:endParaRPr lang="sv-SE" dirty="0"/>
          </a:p>
        </p:txBody>
      </p:sp>
      <p:pic>
        <p:nvPicPr>
          <p:cNvPr id="4" name="Bildobjekt 4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9792" y="101282"/>
            <a:ext cx="1857375" cy="15144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29551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Dagordning</a:t>
            </a:r>
            <a:endParaRPr lang="sv-SE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sv-SE" b="1" dirty="0" smtClean="0"/>
              <a:t>§</a:t>
            </a:r>
            <a:r>
              <a:rPr lang="sv-SE" b="1" dirty="0"/>
              <a:t>1 Stämmans öppnande</a:t>
            </a:r>
          </a:p>
          <a:p>
            <a:r>
              <a:rPr lang="sv-SE" b="1" dirty="0"/>
              <a:t>§2 Val av ordförande för mötet, </a:t>
            </a:r>
          </a:p>
          <a:p>
            <a:r>
              <a:rPr lang="sv-SE" b="1" dirty="0"/>
              <a:t>§3 Val av sekreterare för mötet,</a:t>
            </a:r>
          </a:p>
          <a:p>
            <a:r>
              <a:rPr lang="sv-SE" b="1" dirty="0"/>
              <a:t>§4 Förteckning över mötesdeltagare</a:t>
            </a:r>
          </a:p>
          <a:p>
            <a:r>
              <a:rPr lang="sv-SE" b="1" dirty="0"/>
              <a:t>§5 Godkännande av dagordningen</a:t>
            </a:r>
          </a:p>
          <a:p>
            <a:r>
              <a:rPr lang="sv-SE" b="1" dirty="0"/>
              <a:t>§6 Stämmans behörighet</a:t>
            </a:r>
          </a:p>
          <a:p>
            <a:r>
              <a:rPr lang="sv-SE" b="1" dirty="0"/>
              <a:t>§7 Val av justeringsmän för mötet</a:t>
            </a:r>
          </a:p>
          <a:p>
            <a:r>
              <a:rPr lang="sv-SE" b="1" dirty="0"/>
              <a:t>§8 Styrelsens verksamhetsberättelse</a:t>
            </a:r>
          </a:p>
          <a:p>
            <a:r>
              <a:rPr lang="sv-SE" b="1" dirty="0"/>
              <a:t>§9 Resultat och balansräkning</a:t>
            </a:r>
          </a:p>
          <a:p>
            <a:r>
              <a:rPr lang="sv-SE" b="1" dirty="0"/>
              <a:t>§10 Revisorernas berättelse</a:t>
            </a:r>
          </a:p>
          <a:p>
            <a:r>
              <a:rPr lang="sv-SE" b="1" dirty="0"/>
              <a:t>§11 Ansvarsfrihet för styrelsen</a:t>
            </a:r>
          </a:p>
          <a:p>
            <a:r>
              <a:rPr lang="sv-SE" b="1" dirty="0"/>
              <a:t>§12 Styrelsens förslag till budget  och åtgärder</a:t>
            </a:r>
          </a:p>
          <a:p>
            <a:r>
              <a:rPr lang="sv-SE" b="1" dirty="0" smtClean="0"/>
              <a:t>§12a </a:t>
            </a:r>
            <a:r>
              <a:rPr lang="sv-SE" b="1" dirty="0">
                <a:hlinkClick r:id="rId3" action="ppaction://hlinkfile"/>
              </a:rPr>
              <a:t>Vägmästarens rapport</a:t>
            </a:r>
            <a:endParaRPr lang="sv-SE" b="1" dirty="0"/>
          </a:p>
          <a:p>
            <a:r>
              <a:rPr lang="sv-SE" b="1" dirty="0" smtClean="0"/>
              <a:t>§</a:t>
            </a:r>
            <a:r>
              <a:rPr lang="sv-SE" b="1" dirty="0"/>
              <a:t>13 Styrelsens förslag till utdebitering</a:t>
            </a:r>
          </a:p>
          <a:p>
            <a:pPr lvl="0"/>
            <a:r>
              <a:rPr lang="sv-SE" b="1" dirty="0"/>
              <a:t>Styrelsens förslag är att skidspåret faktureras i samma faktura som vägföreningsavgiften.</a:t>
            </a:r>
          </a:p>
          <a:p>
            <a:endParaRPr lang="sv-SE" b="1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40000" lnSpcReduction="20000"/>
          </a:bodyPr>
          <a:lstStyle/>
          <a:p>
            <a:r>
              <a:rPr lang="sv-SE" b="1" dirty="0"/>
              <a:t>§14 Förevisande och godkännande av </a:t>
            </a:r>
            <a:r>
              <a:rPr lang="sv-SE" b="1" dirty="0">
                <a:hlinkClick r:id="rId4" action="ppaction://hlinkfile"/>
              </a:rPr>
              <a:t>debiteringslängden</a:t>
            </a:r>
            <a:endParaRPr lang="sv-SE" b="1" dirty="0"/>
          </a:p>
          <a:p>
            <a:r>
              <a:rPr lang="sv-SE" b="1" dirty="0"/>
              <a:t>§15 Val </a:t>
            </a:r>
            <a:r>
              <a:rPr lang="sv-SE" b="1" dirty="0">
                <a:hlinkClick r:id="rId5" action="ppaction://hlinkfile"/>
              </a:rPr>
              <a:t>av styrelseledamöter </a:t>
            </a:r>
            <a:r>
              <a:rPr lang="sv-SE" b="1" dirty="0"/>
              <a:t>(Kassör, ledamot</a:t>
            </a:r>
            <a:r>
              <a:rPr lang="sv-SE" dirty="0"/>
              <a:t>)</a:t>
            </a:r>
          </a:p>
          <a:p>
            <a:r>
              <a:rPr lang="sv-SE" b="1" dirty="0"/>
              <a:t>§16 Val av Styrelsesuppleanter</a:t>
            </a:r>
          </a:p>
          <a:p>
            <a:r>
              <a:rPr lang="sv-SE" b="1" dirty="0"/>
              <a:t>§17 Ersättning till styrelsen</a:t>
            </a:r>
          </a:p>
          <a:p>
            <a:r>
              <a:rPr lang="sv-SE" b="1" dirty="0"/>
              <a:t>§18 Val av revisorer</a:t>
            </a:r>
          </a:p>
          <a:p>
            <a:r>
              <a:rPr lang="sv-SE" b="1" dirty="0"/>
              <a:t>§19 Ersättning till revisorer</a:t>
            </a:r>
          </a:p>
          <a:p>
            <a:r>
              <a:rPr lang="sv-SE" dirty="0" smtClean="0"/>
              <a:t>§20 </a:t>
            </a:r>
            <a:r>
              <a:rPr lang="sv-SE" dirty="0"/>
              <a:t>Val av valberedning</a:t>
            </a:r>
          </a:p>
          <a:p>
            <a:r>
              <a:rPr lang="sv-SE" dirty="0"/>
              <a:t>§21 Skidspår</a:t>
            </a:r>
            <a:br>
              <a:rPr lang="sv-SE" dirty="0"/>
            </a:br>
            <a:r>
              <a:rPr lang="sv-SE" dirty="0"/>
              <a:t>Beslut att med separerade medel bedriva skidspårsdrift för vintern 2014 / 2015.</a:t>
            </a:r>
          </a:p>
          <a:p>
            <a:r>
              <a:rPr lang="sv-SE" dirty="0"/>
              <a:t>§22 Inkomna Motioner</a:t>
            </a:r>
          </a:p>
          <a:p>
            <a:r>
              <a:rPr lang="sv-SE" dirty="0"/>
              <a:t>§23 Rapporter</a:t>
            </a:r>
          </a:p>
          <a:p>
            <a:pPr lvl="0"/>
            <a:r>
              <a:rPr lang="sv-SE" dirty="0"/>
              <a:t>Gångvägen </a:t>
            </a:r>
          </a:p>
          <a:p>
            <a:pPr lvl="0"/>
            <a:r>
              <a:rPr lang="sv-SE" dirty="0"/>
              <a:t>Skotergruppen</a:t>
            </a:r>
          </a:p>
          <a:p>
            <a:pPr lvl="0"/>
            <a:r>
              <a:rPr lang="sv-SE" dirty="0"/>
              <a:t>Norra </a:t>
            </a:r>
            <a:r>
              <a:rPr lang="sv-SE" dirty="0" err="1"/>
              <a:t>Hållbrändan</a:t>
            </a:r>
            <a:endParaRPr lang="sv-SE" dirty="0"/>
          </a:p>
          <a:p>
            <a:r>
              <a:rPr lang="sv-SE" dirty="0"/>
              <a:t>§24 Övriga frågor</a:t>
            </a:r>
          </a:p>
          <a:p>
            <a:r>
              <a:rPr lang="sv-SE" dirty="0"/>
              <a:t>§25 Protokollets tillgänglighet</a:t>
            </a:r>
          </a:p>
          <a:p>
            <a:r>
              <a:rPr lang="sv-SE" dirty="0"/>
              <a:t>§26 Avslutning</a:t>
            </a:r>
          </a:p>
          <a:p>
            <a:endParaRPr lang="sv-SE" dirty="0"/>
          </a:p>
        </p:txBody>
      </p:sp>
      <p:pic>
        <p:nvPicPr>
          <p:cNvPr id="4" name="Bildobjekt 4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9792" y="101282"/>
            <a:ext cx="1857375" cy="15144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36594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Dagordning</a:t>
            </a:r>
            <a:endParaRPr lang="sv-SE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sv-SE" b="1" dirty="0" smtClean="0"/>
              <a:t>§</a:t>
            </a:r>
            <a:r>
              <a:rPr lang="sv-SE" b="1" dirty="0"/>
              <a:t>1 Stämmans öppnande</a:t>
            </a:r>
          </a:p>
          <a:p>
            <a:r>
              <a:rPr lang="sv-SE" b="1" dirty="0"/>
              <a:t>§2 Val av ordförande för mötet, </a:t>
            </a:r>
          </a:p>
          <a:p>
            <a:r>
              <a:rPr lang="sv-SE" b="1" dirty="0"/>
              <a:t>§3 Val av sekreterare för mötet,</a:t>
            </a:r>
          </a:p>
          <a:p>
            <a:r>
              <a:rPr lang="sv-SE" b="1" dirty="0"/>
              <a:t>§4 Förteckning över mötesdeltagare</a:t>
            </a:r>
          </a:p>
          <a:p>
            <a:r>
              <a:rPr lang="sv-SE" b="1" dirty="0"/>
              <a:t>§5 Godkännande av dagordningen</a:t>
            </a:r>
          </a:p>
          <a:p>
            <a:r>
              <a:rPr lang="sv-SE" b="1" dirty="0"/>
              <a:t>§6 Stämmans behörighet</a:t>
            </a:r>
          </a:p>
          <a:p>
            <a:r>
              <a:rPr lang="sv-SE" b="1" dirty="0"/>
              <a:t>§7 Val av justeringsmän för mötet</a:t>
            </a:r>
          </a:p>
          <a:p>
            <a:r>
              <a:rPr lang="sv-SE" b="1" dirty="0"/>
              <a:t>§8 Styrelsens verksamhetsberättelse</a:t>
            </a:r>
          </a:p>
          <a:p>
            <a:r>
              <a:rPr lang="sv-SE" b="1" dirty="0"/>
              <a:t>§9 Resultat och balansräkning</a:t>
            </a:r>
          </a:p>
          <a:p>
            <a:r>
              <a:rPr lang="sv-SE" b="1" dirty="0"/>
              <a:t>§10 Revisorernas berättelse</a:t>
            </a:r>
          </a:p>
          <a:p>
            <a:r>
              <a:rPr lang="sv-SE" b="1" dirty="0"/>
              <a:t>§11 Ansvarsfrihet för styrelsen</a:t>
            </a:r>
          </a:p>
          <a:p>
            <a:r>
              <a:rPr lang="sv-SE" b="1" dirty="0"/>
              <a:t>§12 Styrelsens förslag till budget  och åtgärder</a:t>
            </a:r>
          </a:p>
          <a:p>
            <a:r>
              <a:rPr lang="sv-SE" b="1" dirty="0" smtClean="0"/>
              <a:t>§12a </a:t>
            </a:r>
            <a:r>
              <a:rPr lang="sv-SE" b="1" dirty="0">
                <a:hlinkClick r:id="rId3" action="ppaction://hlinkfile"/>
              </a:rPr>
              <a:t>Vägmästarens rapport</a:t>
            </a:r>
            <a:endParaRPr lang="sv-SE" b="1" dirty="0"/>
          </a:p>
          <a:p>
            <a:r>
              <a:rPr lang="sv-SE" b="1" dirty="0" smtClean="0"/>
              <a:t>§</a:t>
            </a:r>
            <a:r>
              <a:rPr lang="sv-SE" b="1" dirty="0"/>
              <a:t>13 Styrelsens förslag till utdebitering</a:t>
            </a:r>
          </a:p>
          <a:p>
            <a:pPr lvl="0"/>
            <a:r>
              <a:rPr lang="sv-SE" b="1" dirty="0"/>
              <a:t>Styrelsens förslag är att skidspåret faktureras i samma faktura som vägföreningsavgiften.</a:t>
            </a:r>
          </a:p>
          <a:p>
            <a:endParaRPr lang="sv-SE" b="1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40000" lnSpcReduction="20000"/>
          </a:bodyPr>
          <a:lstStyle/>
          <a:p>
            <a:r>
              <a:rPr lang="sv-SE" b="1" dirty="0"/>
              <a:t>§14 Förevisande och godkännande av </a:t>
            </a:r>
            <a:r>
              <a:rPr lang="sv-SE" b="1" dirty="0">
                <a:hlinkClick r:id="rId4" action="ppaction://hlinkfile"/>
              </a:rPr>
              <a:t>debiteringslängden</a:t>
            </a:r>
            <a:endParaRPr lang="sv-SE" b="1" dirty="0"/>
          </a:p>
          <a:p>
            <a:r>
              <a:rPr lang="sv-SE" b="1" dirty="0"/>
              <a:t>§15 Val </a:t>
            </a:r>
            <a:r>
              <a:rPr lang="sv-SE" b="1" dirty="0">
                <a:hlinkClick r:id="rId5" action="ppaction://hlinkfile"/>
              </a:rPr>
              <a:t>av styrelseledamöter </a:t>
            </a:r>
            <a:r>
              <a:rPr lang="sv-SE" b="1" dirty="0"/>
              <a:t>(Kassör, ledamot</a:t>
            </a:r>
            <a:r>
              <a:rPr lang="sv-SE" dirty="0"/>
              <a:t>)</a:t>
            </a:r>
          </a:p>
          <a:p>
            <a:r>
              <a:rPr lang="sv-SE" b="1" dirty="0"/>
              <a:t>§16 Val av Styrelsesuppleanter</a:t>
            </a:r>
          </a:p>
          <a:p>
            <a:r>
              <a:rPr lang="sv-SE" b="1" dirty="0"/>
              <a:t>§17 Ersättning till styrelsen</a:t>
            </a:r>
          </a:p>
          <a:p>
            <a:r>
              <a:rPr lang="sv-SE" b="1" dirty="0"/>
              <a:t>§18 Val av revisorer</a:t>
            </a:r>
          </a:p>
          <a:p>
            <a:r>
              <a:rPr lang="sv-SE" b="1" dirty="0"/>
              <a:t>§19 Ersättning till revisorer</a:t>
            </a:r>
          </a:p>
          <a:p>
            <a:r>
              <a:rPr lang="sv-SE" dirty="0" smtClean="0"/>
              <a:t>§20 </a:t>
            </a:r>
            <a:r>
              <a:rPr lang="sv-SE" dirty="0"/>
              <a:t>Val av valberedning</a:t>
            </a:r>
          </a:p>
          <a:p>
            <a:r>
              <a:rPr lang="sv-SE" dirty="0"/>
              <a:t>§21 Skidspår</a:t>
            </a:r>
            <a:br>
              <a:rPr lang="sv-SE" dirty="0"/>
            </a:br>
            <a:r>
              <a:rPr lang="sv-SE" dirty="0"/>
              <a:t>Beslut att med separerade medel bedriva skidspårsdrift för vintern 2014 / 2015.</a:t>
            </a:r>
          </a:p>
          <a:p>
            <a:r>
              <a:rPr lang="sv-SE" dirty="0"/>
              <a:t>§22 Inkomna Motioner</a:t>
            </a:r>
          </a:p>
          <a:p>
            <a:r>
              <a:rPr lang="sv-SE" dirty="0"/>
              <a:t>§23 Rapporter</a:t>
            </a:r>
          </a:p>
          <a:p>
            <a:pPr lvl="0"/>
            <a:r>
              <a:rPr lang="sv-SE" dirty="0"/>
              <a:t>Gångvägen </a:t>
            </a:r>
          </a:p>
          <a:p>
            <a:pPr lvl="0"/>
            <a:r>
              <a:rPr lang="sv-SE" dirty="0"/>
              <a:t>Skotergruppen</a:t>
            </a:r>
          </a:p>
          <a:p>
            <a:pPr lvl="0"/>
            <a:r>
              <a:rPr lang="sv-SE" dirty="0"/>
              <a:t>Norra </a:t>
            </a:r>
            <a:r>
              <a:rPr lang="sv-SE" dirty="0" err="1"/>
              <a:t>Hållbrändan</a:t>
            </a:r>
            <a:endParaRPr lang="sv-SE" dirty="0"/>
          </a:p>
          <a:p>
            <a:r>
              <a:rPr lang="sv-SE" dirty="0"/>
              <a:t>§24 Övriga frågor</a:t>
            </a:r>
          </a:p>
          <a:p>
            <a:r>
              <a:rPr lang="sv-SE" dirty="0"/>
              <a:t>§25 Protokollets tillgänglighet</a:t>
            </a:r>
          </a:p>
          <a:p>
            <a:r>
              <a:rPr lang="sv-SE" dirty="0"/>
              <a:t>§26 Avslutning</a:t>
            </a:r>
          </a:p>
          <a:p>
            <a:endParaRPr lang="sv-SE" dirty="0"/>
          </a:p>
        </p:txBody>
      </p:sp>
      <p:pic>
        <p:nvPicPr>
          <p:cNvPr id="4" name="Bildobjekt 4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9792" y="101282"/>
            <a:ext cx="1857375" cy="15144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8252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Dagordning</a:t>
            </a:r>
            <a:endParaRPr lang="sv-SE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sv-SE" b="1" dirty="0" smtClean="0"/>
              <a:t>§</a:t>
            </a:r>
            <a:r>
              <a:rPr lang="sv-SE" b="1" dirty="0"/>
              <a:t>1 Stämmans öppnande</a:t>
            </a:r>
          </a:p>
          <a:p>
            <a:r>
              <a:rPr lang="sv-SE" b="1" dirty="0"/>
              <a:t>§2 Val av ordförande för mötet, </a:t>
            </a:r>
          </a:p>
          <a:p>
            <a:r>
              <a:rPr lang="sv-SE" b="1" dirty="0"/>
              <a:t>§3 Val av sekreterare för mötet,</a:t>
            </a:r>
          </a:p>
          <a:p>
            <a:r>
              <a:rPr lang="sv-SE" b="1" dirty="0"/>
              <a:t>§4 Förteckning över mötesdeltagare</a:t>
            </a:r>
          </a:p>
          <a:p>
            <a:r>
              <a:rPr lang="sv-SE" b="1" dirty="0"/>
              <a:t>§5 Godkännande av dagordningen</a:t>
            </a:r>
          </a:p>
          <a:p>
            <a:r>
              <a:rPr lang="sv-SE" b="1" dirty="0"/>
              <a:t>§6 Stämmans behörighet</a:t>
            </a:r>
          </a:p>
          <a:p>
            <a:r>
              <a:rPr lang="sv-SE" b="1" dirty="0"/>
              <a:t>§7 Val av justeringsmän för mötet</a:t>
            </a:r>
          </a:p>
          <a:p>
            <a:r>
              <a:rPr lang="sv-SE" b="1" dirty="0"/>
              <a:t>§8 Styrelsens verksamhetsberättelse</a:t>
            </a:r>
          </a:p>
          <a:p>
            <a:r>
              <a:rPr lang="sv-SE" b="1" dirty="0"/>
              <a:t>§9 Resultat och balansräkning</a:t>
            </a:r>
          </a:p>
          <a:p>
            <a:r>
              <a:rPr lang="sv-SE" b="1" dirty="0"/>
              <a:t>§10 Revisorernas berättelse</a:t>
            </a:r>
          </a:p>
          <a:p>
            <a:r>
              <a:rPr lang="sv-SE" b="1" dirty="0"/>
              <a:t>§11 Ansvarsfrihet för styrelsen</a:t>
            </a:r>
          </a:p>
          <a:p>
            <a:r>
              <a:rPr lang="sv-SE" b="1" dirty="0"/>
              <a:t>§12 Styrelsens förslag till budget  och åtgärder</a:t>
            </a:r>
          </a:p>
          <a:p>
            <a:r>
              <a:rPr lang="sv-SE" b="1" dirty="0" smtClean="0"/>
              <a:t>§12a </a:t>
            </a:r>
            <a:r>
              <a:rPr lang="sv-SE" b="1" dirty="0">
                <a:hlinkClick r:id="rId3" action="ppaction://hlinkfile"/>
              </a:rPr>
              <a:t>Vägmästarens rapport</a:t>
            </a:r>
            <a:endParaRPr lang="sv-SE" b="1" dirty="0"/>
          </a:p>
          <a:p>
            <a:r>
              <a:rPr lang="sv-SE" b="1" dirty="0" smtClean="0"/>
              <a:t>§</a:t>
            </a:r>
            <a:r>
              <a:rPr lang="sv-SE" b="1" dirty="0"/>
              <a:t>13 Styrelsens förslag till utdebitering</a:t>
            </a:r>
          </a:p>
          <a:p>
            <a:pPr lvl="0"/>
            <a:r>
              <a:rPr lang="sv-SE" b="1" dirty="0"/>
              <a:t>Styrelsens förslag är att skidspåret faktureras i samma faktura som vägföreningsavgiften.</a:t>
            </a:r>
          </a:p>
          <a:p>
            <a:endParaRPr lang="sv-SE" b="1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40000" lnSpcReduction="20000"/>
          </a:bodyPr>
          <a:lstStyle/>
          <a:p>
            <a:r>
              <a:rPr lang="sv-SE" b="1" dirty="0"/>
              <a:t>§14 Förevisande och godkännande av </a:t>
            </a:r>
            <a:r>
              <a:rPr lang="sv-SE" b="1" dirty="0">
                <a:hlinkClick r:id="rId4" action="ppaction://hlinkfile"/>
              </a:rPr>
              <a:t>debiteringslängden</a:t>
            </a:r>
            <a:endParaRPr lang="sv-SE" b="1" dirty="0"/>
          </a:p>
          <a:p>
            <a:r>
              <a:rPr lang="sv-SE" b="1" dirty="0"/>
              <a:t>§15 Val </a:t>
            </a:r>
            <a:r>
              <a:rPr lang="sv-SE" b="1" dirty="0">
                <a:hlinkClick r:id="rId5" action="ppaction://hlinkfile"/>
              </a:rPr>
              <a:t>av styrelseledamöter </a:t>
            </a:r>
            <a:r>
              <a:rPr lang="sv-SE" b="1" dirty="0"/>
              <a:t>(Kassör, ledamot</a:t>
            </a:r>
            <a:r>
              <a:rPr lang="sv-SE" dirty="0"/>
              <a:t>)</a:t>
            </a:r>
          </a:p>
          <a:p>
            <a:r>
              <a:rPr lang="sv-SE" b="1" dirty="0"/>
              <a:t>§16 Val av Styrelsesuppleanter</a:t>
            </a:r>
          </a:p>
          <a:p>
            <a:r>
              <a:rPr lang="sv-SE" b="1" dirty="0"/>
              <a:t>§17 Ersättning till styrelsen</a:t>
            </a:r>
          </a:p>
          <a:p>
            <a:r>
              <a:rPr lang="sv-SE" b="1" dirty="0"/>
              <a:t>§18 Val av revisorer</a:t>
            </a:r>
          </a:p>
          <a:p>
            <a:r>
              <a:rPr lang="sv-SE" b="1" dirty="0"/>
              <a:t>§19 Ersättning till revisorer</a:t>
            </a:r>
          </a:p>
          <a:p>
            <a:r>
              <a:rPr lang="sv-SE" b="1" dirty="0" smtClean="0"/>
              <a:t>§20 </a:t>
            </a:r>
            <a:r>
              <a:rPr lang="sv-SE" b="1" dirty="0"/>
              <a:t>Val av valberedning</a:t>
            </a:r>
          </a:p>
          <a:p>
            <a:r>
              <a:rPr lang="sv-SE" dirty="0"/>
              <a:t>§21 Skidspår</a:t>
            </a:r>
            <a:br>
              <a:rPr lang="sv-SE" dirty="0"/>
            </a:br>
            <a:r>
              <a:rPr lang="sv-SE" dirty="0"/>
              <a:t>Beslut att med separerade medel bedriva skidspårsdrift för vintern 2014 / 2015.</a:t>
            </a:r>
          </a:p>
          <a:p>
            <a:r>
              <a:rPr lang="sv-SE" dirty="0" smtClean="0"/>
              <a:t>§</a:t>
            </a:r>
            <a:r>
              <a:rPr lang="sv-SE" dirty="0"/>
              <a:t>22 Inkomna Motioner</a:t>
            </a:r>
          </a:p>
          <a:p>
            <a:r>
              <a:rPr lang="sv-SE" dirty="0"/>
              <a:t>§23 Rapporter</a:t>
            </a:r>
          </a:p>
          <a:p>
            <a:pPr lvl="0"/>
            <a:r>
              <a:rPr lang="sv-SE" dirty="0"/>
              <a:t>Gångvägen </a:t>
            </a:r>
          </a:p>
          <a:p>
            <a:pPr lvl="0"/>
            <a:r>
              <a:rPr lang="sv-SE" dirty="0"/>
              <a:t>Skotergruppen</a:t>
            </a:r>
          </a:p>
          <a:p>
            <a:pPr lvl="0"/>
            <a:r>
              <a:rPr lang="sv-SE" dirty="0"/>
              <a:t>Norra </a:t>
            </a:r>
            <a:r>
              <a:rPr lang="sv-SE" dirty="0" err="1"/>
              <a:t>Hållbrändan</a:t>
            </a:r>
            <a:endParaRPr lang="sv-SE" dirty="0"/>
          </a:p>
          <a:p>
            <a:r>
              <a:rPr lang="sv-SE" dirty="0"/>
              <a:t>§24 Övriga frågor</a:t>
            </a:r>
          </a:p>
          <a:p>
            <a:r>
              <a:rPr lang="sv-SE" dirty="0"/>
              <a:t>§25 Protokollets tillgänglighet</a:t>
            </a:r>
          </a:p>
          <a:p>
            <a:r>
              <a:rPr lang="sv-SE" dirty="0"/>
              <a:t>§26 Avslutning</a:t>
            </a:r>
          </a:p>
          <a:p>
            <a:endParaRPr lang="sv-SE" dirty="0"/>
          </a:p>
        </p:txBody>
      </p:sp>
      <p:pic>
        <p:nvPicPr>
          <p:cNvPr id="4" name="Bildobjekt 4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9792" y="101282"/>
            <a:ext cx="1857375" cy="15144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56430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Dagordning</a:t>
            </a:r>
            <a:endParaRPr lang="sv-SE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sv-SE" b="1" dirty="0" smtClean="0"/>
              <a:t>§</a:t>
            </a:r>
            <a:r>
              <a:rPr lang="sv-SE" b="1" dirty="0"/>
              <a:t>1 Stämmans öppnande</a:t>
            </a:r>
          </a:p>
          <a:p>
            <a:r>
              <a:rPr lang="sv-SE" b="1" dirty="0"/>
              <a:t>§2 Val av ordförande för mötet, </a:t>
            </a:r>
          </a:p>
          <a:p>
            <a:r>
              <a:rPr lang="sv-SE" b="1" dirty="0"/>
              <a:t>§3 Val av sekreterare för mötet,</a:t>
            </a:r>
          </a:p>
          <a:p>
            <a:r>
              <a:rPr lang="sv-SE" b="1" dirty="0"/>
              <a:t>§4 Förteckning över mötesdeltagare</a:t>
            </a:r>
          </a:p>
          <a:p>
            <a:r>
              <a:rPr lang="sv-SE" b="1" dirty="0"/>
              <a:t>§5 Godkännande av dagordningen</a:t>
            </a:r>
          </a:p>
          <a:p>
            <a:r>
              <a:rPr lang="sv-SE" b="1" dirty="0"/>
              <a:t>§6 Stämmans behörighet</a:t>
            </a:r>
          </a:p>
          <a:p>
            <a:r>
              <a:rPr lang="sv-SE" b="1" dirty="0"/>
              <a:t>§7 Val av justeringsmän för mötet</a:t>
            </a:r>
          </a:p>
          <a:p>
            <a:r>
              <a:rPr lang="sv-SE" b="1" dirty="0"/>
              <a:t>§8 Styrelsens verksamhetsberättelse</a:t>
            </a:r>
          </a:p>
          <a:p>
            <a:r>
              <a:rPr lang="sv-SE" b="1" dirty="0"/>
              <a:t>§9 Resultat och balansräkning</a:t>
            </a:r>
          </a:p>
          <a:p>
            <a:r>
              <a:rPr lang="sv-SE" b="1" dirty="0"/>
              <a:t>§10 Revisorernas berättelse</a:t>
            </a:r>
          </a:p>
          <a:p>
            <a:r>
              <a:rPr lang="sv-SE" b="1" dirty="0"/>
              <a:t>§11 Ansvarsfrihet för styrelsen</a:t>
            </a:r>
          </a:p>
          <a:p>
            <a:r>
              <a:rPr lang="sv-SE" b="1" dirty="0"/>
              <a:t>§12 Styrelsens förslag till budget  och åtgärder</a:t>
            </a:r>
          </a:p>
          <a:p>
            <a:r>
              <a:rPr lang="sv-SE" b="1" dirty="0" smtClean="0"/>
              <a:t>§12a </a:t>
            </a:r>
            <a:r>
              <a:rPr lang="sv-SE" b="1" dirty="0">
                <a:hlinkClick r:id="rId3" action="ppaction://hlinkfile"/>
              </a:rPr>
              <a:t>Vägmästarens rapport</a:t>
            </a:r>
            <a:endParaRPr lang="sv-SE" b="1" dirty="0"/>
          </a:p>
          <a:p>
            <a:r>
              <a:rPr lang="sv-SE" b="1" dirty="0" smtClean="0"/>
              <a:t>§</a:t>
            </a:r>
            <a:r>
              <a:rPr lang="sv-SE" b="1" dirty="0"/>
              <a:t>13 Styrelsens förslag till utdebitering</a:t>
            </a:r>
          </a:p>
          <a:p>
            <a:pPr lvl="0"/>
            <a:r>
              <a:rPr lang="sv-SE" b="1" dirty="0"/>
              <a:t>Styrelsens förslag är att skidspåret faktureras i samma faktura som vägföreningsavgiften.</a:t>
            </a:r>
          </a:p>
          <a:p>
            <a:endParaRPr lang="sv-SE" b="1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40000" lnSpcReduction="20000"/>
          </a:bodyPr>
          <a:lstStyle/>
          <a:p>
            <a:r>
              <a:rPr lang="sv-SE" b="1" dirty="0"/>
              <a:t>§14 Förevisande och godkännande av </a:t>
            </a:r>
            <a:r>
              <a:rPr lang="sv-SE" b="1" dirty="0">
                <a:hlinkClick r:id="rId4" action="ppaction://hlinkfile"/>
              </a:rPr>
              <a:t>debiteringslängden</a:t>
            </a:r>
            <a:endParaRPr lang="sv-SE" b="1" dirty="0"/>
          </a:p>
          <a:p>
            <a:r>
              <a:rPr lang="sv-SE" b="1" dirty="0"/>
              <a:t>§15 Val </a:t>
            </a:r>
            <a:r>
              <a:rPr lang="sv-SE" b="1" dirty="0">
                <a:hlinkClick r:id="rId5" action="ppaction://hlinkfile"/>
              </a:rPr>
              <a:t>av styrelseledamöter </a:t>
            </a:r>
            <a:r>
              <a:rPr lang="sv-SE" b="1" dirty="0"/>
              <a:t>(Kassör, ledamot</a:t>
            </a:r>
            <a:r>
              <a:rPr lang="sv-SE" dirty="0"/>
              <a:t>)</a:t>
            </a:r>
          </a:p>
          <a:p>
            <a:r>
              <a:rPr lang="sv-SE" b="1" dirty="0"/>
              <a:t>§16 Val av Styrelsesuppleanter</a:t>
            </a:r>
          </a:p>
          <a:p>
            <a:r>
              <a:rPr lang="sv-SE" b="1" dirty="0"/>
              <a:t>§17 Ersättning till styrelsen</a:t>
            </a:r>
          </a:p>
          <a:p>
            <a:r>
              <a:rPr lang="sv-SE" b="1" dirty="0"/>
              <a:t>§18 Val av revisorer</a:t>
            </a:r>
          </a:p>
          <a:p>
            <a:r>
              <a:rPr lang="sv-SE" b="1" dirty="0"/>
              <a:t>§19 Ersättning till revisorer</a:t>
            </a:r>
          </a:p>
          <a:p>
            <a:r>
              <a:rPr lang="sv-SE" b="1" dirty="0" smtClean="0"/>
              <a:t>§20 </a:t>
            </a:r>
            <a:r>
              <a:rPr lang="sv-SE" b="1" dirty="0"/>
              <a:t>Val av valberedning</a:t>
            </a:r>
          </a:p>
          <a:p>
            <a:r>
              <a:rPr lang="sv-SE" b="1" dirty="0"/>
              <a:t>§21 </a:t>
            </a:r>
            <a:r>
              <a:rPr lang="sv-SE" b="1" dirty="0">
                <a:hlinkClick r:id="rId6" action="ppaction://hlinkfile"/>
              </a:rPr>
              <a:t>Skidspår</a:t>
            </a:r>
            <a:r>
              <a:rPr lang="sv-SE" b="1" dirty="0"/>
              <a:t/>
            </a:r>
            <a:br>
              <a:rPr lang="sv-SE" b="1" dirty="0"/>
            </a:br>
            <a:r>
              <a:rPr lang="sv-SE" b="1" dirty="0"/>
              <a:t>Beslut att med separerade medel bedriva skidspårsdrift för vintern 2014 / 2015.</a:t>
            </a:r>
          </a:p>
          <a:p>
            <a:r>
              <a:rPr lang="sv-SE" dirty="0"/>
              <a:t>§22 Inkomna Motioner</a:t>
            </a:r>
          </a:p>
          <a:p>
            <a:r>
              <a:rPr lang="sv-SE" dirty="0"/>
              <a:t>§23 Rapporter</a:t>
            </a:r>
          </a:p>
          <a:p>
            <a:pPr lvl="0"/>
            <a:r>
              <a:rPr lang="sv-SE" dirty="0"/>
              <a:t>Gångvägen </a:t>
            </a:r>
          </a:p>
          <a:p>
            <a:pPr lvl="0"/>
            <a:r>
              <a:rPr lang="sv-SE" dirty="0"/>
              <a:t>Skotergruppen</a:t>
            </a:r>
          </a:p>
          <a:p>
            <a:pPr lvl="0"/>
            <a:r>
              <a:rPr lang="sv-SE" dirty="0"/>
              <a:t>Norra </a:t>
            </a:r>
            <a:r>
              <a:rPr lang="sv-SE" dirty="0" err="1"/>
              <a:t>Hållbrändan</a:t>
            </a:r>
            <a:endParaRPr lang="sv-SE" dirty="0"/>
          </a:p>
          <a:p>
            <a:r>
              <a:rPr lang="sv-SE" dirty="0"/>
              <a:t>§24 Övriga frågor</a:t>
            </a:r>
          </a:p>
          <a:p>
            <a:r>
              <a:rPr lang="sv-SE" dirty="0"/>
              <a:t>§25 Protokollets tillgänglighet</a:t>
            </a:r>
          </a:p>
          <a:p>
            <a:r>
              <a:rPr lang="sv-SE" dirty="0"/>
              <a:t>§26 Avslutning</a:t>
            </a:r>
          </a:p>
          <a:p>
            <a:endParaRPr lang="sv-SE" dirty="0"/>
          </a:p>
        </p:txBody>
      </p:sp>
      <p:pic>
        <p:nvPicPr>
          <p:cNvPr id="4" name="Bildobjekt 4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9792" y="101282"/>
            <a:ext cx="1857375" cy="15144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33590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Dagordning</a:t>
            </a:r>
            <a:endParaRPr lang="sv-SE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sv-SE" b="1" dirty="0" smtClean="0"/>
              <a:t>§</a:t>
            </a:r>
            <a:r>
              <a:rPr lang="sv-SE" b="1" dirty="0"/>
              <a:t>1 Stämmans öppnande</a:t>
            </a:r>
          </a:p>
          <a:p>
            <a:r>
              <a:rPr lang="sv-SE" b="1" dirty="0"/>
              <a:t>§2 Val av ordförande för mötet, </a:t>
            </a:r>
          </a:p>
          <a:p>
            <a:r>
              <a:rPr lang="sv-SE" b="1" dirty="0"/>
              <a:t>§3 Val av sekreterare för mötet,</a:t>
            </a:r>
          </a:p>
          <a:p>
            <a:r>
              <a:rPr lang="sv-SE" b="1" dirty="0"/>
              <a:t>§4 Förteckning över mötesdeltagare</a:t>
            </a:r>
          </a:p>
          <a:p>
            <a:r>
              <a:rPr lang="sv-SE" b="1" dirty="0"/>
              <a:t>§5 Godkännande av dagordningen</a:t>
            </a:r>
          </a:p>
          <a:p>
            <a:r>
              <a:rPr lang="sv-SE" b="1" dirty="0"/>
              <a:t>§6 Stämmans behörighet</a:t>
            </a:r>
          </a:p>
          <a:p>
            <a:r>
              <a:rPr lang="sv-SE" b="1" dirty="0"/>
              <a:t>§7 Val av justeringsmän för mötet</a:t>
            </a:r>
          </a:p>
          <a:p>
            <a:r>
              <a:rPr lang="sv-SE" b="1" dirty="0"/>
              <a:t>§8 Styrelsens verksamhetsberättelse</a:t>
            </a:r>
          </a:p>
          <a:p>
            <a:r>
              <a:rPr lang="sv-SE" b="1" dirty="0"/>
              <a:t>§9 Resultat och balansräkning</a:t>
            </a:r>
          </a:p>
          <a:p>
            <a:r>
              <a:rPr lang="sv-SE" b="1" dirty="0"/>
              <a:t>§10 Revisorernas berättelse</a:t>
            </a:r>
          </a:p>
          <a:p>
            <a:r>
              <a:rPr lang="sv-SE" b="1" dirty="0"/>
              <a:t>§11 Ansvarsfrihet för styrelsen</a:t>
            </a:r>
          </a:p>
          <a:p>
            <a:r>
              <a:rPr lang="sv-SE" b="1" dirty="0"/>
              <a:t>§12 Styrelsens förslag till budget  och åtgärder</a:t>
            </a:r>
          </a:p>
          <a:p>
            <a:r>
              <a:rPr lang="sv-SE" b="1" dirty="0" smtClean="0"/>
              <a:t>§12a </a:t>
            </a:r>
            <a:r>
              <a:rPr lang="sv-SE" b="1" dirty="0">
                <a:hlinkClick r:id="rId3" action="ppaction://hlinkfile"/>
              </a:rPr>
              <a:t>Vägmästarens rapport</a:t>
            </a:r>
            <a:endParaRPr lang="sv-SE" b="1" dirty="0"/>
          </a:p>
          <a:p>
            <a:r>
              <a:rPr lang="sv-SE" b="1" dirty="0" smtClean="0"/>
              <a:t>§</a:t>
            </a:r>
            <a:r>
              <a:rPr lang="sv-SE" b="1" dirty="0"/>
              <a:t>13 Styrelsens förslag till utdebitering</a:t>
            </a:r>
          </a:p>
          <a:p>
            <a:pPr lvl="0"/>
            <a:r>
              <a:rPr lang="sv-SE" b="1" dirty="0"/>
              <a:t>Styrelsens förslag är att skidspåret faktureras i samma faktura som vägföreningsavgiften.</a:t>
            </a:r>
          </a:p>
          <a:p>
            <a:endParaRPr lang="sv-SE" b="1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40000" lnSpcReduction="20000"/>
          </a:bodyPr>
          <a:lstStyle/>
          <a:p>
            <a:r>
              <a:rPr lang="sv-SE" b="1" dirty="0"/>
              <a:t>§14 Förevisande och godkännande av </a:t>
            </a:r>
            <a:r>
              <a:rPr lang="sv-SE" b="1" dirty="0">
                <a:hlinkClick r:id="rId4" action="ppaction://hlinkfile"/>
              </a:rPr>
              <a:t>debiteringslängden</a:t>
            </a:r>
            <a:endParaRPr lang="sv-SE" b="1" dirty="0"/>
          </a:p>
          <a:p>
            <a:r>
              <a:rPr lang="sv-SE" b="1" dirty="0"/>
              <a:t>§15 Val </a:t>
            </a:r>
            <a:r>
              <a:rPr lang="sv-SE" b="1" dirty="0">
                <a:hlinkClick r:id="rId5" action="ppaction://hlinkfile"/>
              </a:rPr>
              <a:t>av styrelseledamöter </a:t>
            </a:r>
            <a:r>
              <a:rPr lang="sv-SE" b="1" dirty="0"/>
              <a:t>(Kassör, ledamot</a:t>
            </a:r>
            <a:r>
              <a:rPr lang="sv-SE" dirty="0"/>
              <a:t>)</a:t>
            </a:r>
          </a:p>
          <a:p>
            <a:r>
              <a:rPr lang="sv-SE" b="1" dirty="0"/>
              <a:t>§16 Val av Styrelsesuppleanter</a:t>
            </a:r>
          </a:p>
          <a:p>
            <a:r>
              <a:rPr lang="sv-SE" b="1" dirty="0"/>
              <a:t>§17 Ersättning till styrelsen</a:t>
            </a:r>
          </a:p>
          <a:p>
            <a:r>
              <a:rPr lang="sv-SE" b="1" dirty="0"/>
              <a:t>§18 Val av revisorer</a:t>
            </a:r>
          </a:p>
          <a:p>
            <a:r>
              <a:rPr lang="sv-SE" b="1" dirty="0"/>
              <a:t>§19 Ersättning till revisorer</a:t>
            </a:r>
          </a:p>
          <a:p>
            <a:r>
              <a:rPr lang="sv-SE" b="1" dirty="0" smtClean="0"/>
              <a:t>§20 </a:t>
            </a:r>
            <a:r>
              <a:rPr lang="sv-SE" b="1" dirty="0"/>
              <a:t>Val av valberedning</a:t>
            </a:r>
          </a:p>
          <a:p>
            <a:r>
              <a:rPr lang="sv-SE" b="1" dirty="0"/>
              <a:t>§</a:t>
            </a:r>
            <a:r>
              <a:rPr lang="sv-SE" b="1" dirty="0" smtClean="0"/>
              <a:t>21 </a:t>
            </a:r>
            <a:r>
              <a:rPr lang="sv-SE" b="1" dirty="0">
                <a:hlinkClick r:id="rId6" action="ppaction://hlinkfile"/>
              </a:rPr>
              <a:t>Skidspår</a:t>
            </a:r>
            <a:r>
              <a:rPr lang="sv-SE" b="1" dirty="0"/>
              <a:t/>
            </a:r>
            <a:br>
              <a:rPr lang="sv-SE" b="1" dirty="0"/>
            </a:br>
            <a:r>
              <a:rPr lang="sv-SE" b="1" dirty="0"/>
              <a:t>Beslut att med separerade medel bedriva skidspårsdrift för vintern 2014 / 2015.</a:t>
            </a:r>
          </a:p>
          <a:p>
            <a:r>
              <a:rPr lang="sv-SE" b="1" dirty="0"/>
              <a:t>§</a:t>
            </a:r>
            <a:r>
              <a:rPr lang="sv-SE" b="1" dirty="0" smtClean="0"/>
              <a:t>22 </a:t>
            </a:r>
            <a:r>
              <a:rPr lang="sv-SE" b="1" dirty="0"/>
              <a:t>Inkomna Motioner </a:t>
            </a:r>
            <a:r>
              <a:rPr lang="sv-SE" b="1" dirty="0" smtClean="0"/>
              <a:t> </a:t>
            </a:r>
            <a:r>
              <a:rPr lang="sv-SE" b="1" dirty="0" smtClean="0">
                <a:hlinkClick r:id="rId7" action="ppaction://hlinkfile"/>
              </a:rPr>
              <a:t>Hans Perbjörs</a:t>
            </a:r>
            <a:r>
              <a:rPr lang="sv-SE" b="1" dirty="0" smtClean="0"/>
              <a:t>   </a:t>
            </a:r>
            <a:r>
              <a:rPr lang="sv-SE" b="1" dirty="0" smtClean="0">
                <a:hlinkClick r:id="rId8" action="ppaction://hlinkfile"/>
              </a:rPr>
              <a:t>Klas Wigert</a:t>
            </a:r>
            <a:endParaRPr lang="sv-SE" b="1" dirty="0"/>
          </a:p>
          <a:p>
            <a:r>
              <a:rPr lang="sv-SE" dirty="0" smtClean="0"/>
              <a:t>§</a:t>
            </a:r>
            <a:r>
              <a:rPr lang="sv-SE" dirty="0"/>
              <a:t>23 Rapporter</a:t>
            </a:r>
          </a:p>
          <a:p>
            <a:pPr lvl="0"/>
            <a:r>
              <a:rPr lang="sv-SE" dirty="0"/>
              <a:t>Gångvägen </a:t>
            </a:r>
          </a:p>
          <a:p>
            <a:pPr lvl="0"/>
            <a:r>
              <a:rPr lang="sv-SE" dirty="0"/>
              <a:t>Skotergruppen</a:t>
            </a:r>
          </a:p>
          <a:p>
            <a:pPr lvl="0"/>
            <a:r>
              <a:rPr lang="sv-SE" dirty="0"/>
              <a:t>Norra </a:t>
            </a:r>
            <a:r>
              <a:rPr lang="sv-SE" dirty="0" err="1"/>
              <a:t>Hållbrändan</a:t>
            </a:r>
            <a:endParaRPr lang="sv-SE" dirty="0"/>
          </a:p>
          <a:p>
            <a:r>
              <a:rPr lang="sv-SE" dirty="0"/>
              <a:t>§24 Övriga frågor</a:t>
            </a:r>
          </a:p>
          <a:p>
            <a:r>
              <a:rPr lang="sv-SE" dirty="0"/>
              <a:t>§25 Protokollets tillgänglighet</a:t>
            </a:r>
          </a:p>
          <a:p>
            <a:r>
              <a:rPr lang="sv-SE" dirty="0"/>
              <a:t>§26 Avslutning</a:t>
            </a:r>
          </a:p>
          <a:p>
            <a:endParaRPr lang="sv-SE" dirty="0"/>
          </a:p>
        </p:txBody>
      </p:sp>
      <p:pic>
        <p:nvPicPr>
          <p:cNvPr id="4" name="Bildobjekt 4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9792" y="101282"/>
            <a:ext cx="1857375" cy="15144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81288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Dagordning</a:t>
            </a:r>
            <a:endParaRPr lang="sv-SE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sv-SE" b="1" dirty="0" smtClean="0"/>
              <a:t>§</a:t>
            </a:r>
            <a:r>
              <a:rPr lang="sv-SE" b="1" dirty="0"/>
              <a:t>1 Stämmans öppnande</a:t>
            </a:r>
          </a:p>
          <a:p>
            <a:r>
              <a:rPr lang="sv-SE" b="1" dirty="0"/>
              <a:t>§2 Val av ordförande för mötet, </a:t>
            </a:r>
          </a:p>
          <a:p>
            <a:r>
              <a:rPr lang="sv-SE" b="1" dirty="0"/>
              <a:t>§3 Val av sekreterare för mötet,</a:t>
            </a:r>
          </a:p>
          <a:p>
            <a:r>
              <a:rPr lang="sv-SE" b="1" dirty="0"/>
              <a:t>§4 Förteckning över mötesdeltagare</a:t>
            </a:r>
          </a:p>
          <a:p>
            <a:r>
              <a:rPr lang="sv-SE" b="1" dirty="0"/>
              <a:t>§5 Godkännande av dagordningen</a:t>
            </a:r>
          </a:p>
          <a:p>
            <a:r>
              <a:rPr lang="sv-SE" b="1" dirty="0"/>
              <a:t>§6 Stämmans behörighet</a:t>
            </a:r>
          </a:p>
          <a:p>
            <a:r>
              <a:rPr lang="sv-SE" b="1" dirty="0"/>
              <a:t>§7 Val av justeringsmän för mötet</a:t>
            </a:r>
          </a:p>
          <a:p>
            <a:r>
              <a:rPr lang="sv-SE" b="1" dirty="0"/>
              <a:t>§8 Styrelsens verksamhetsberättelse</a:t>
            </a:r>
          </a:p>
          <a:p>
            <a:r>
              <a:rPr lang="sv-SE" b="1" dirty="0"/>
              <a:t>§9 Resultat och balansräkning</a:t>
            </a:r>
          </a:p>
          <a:p>
            <a:r>
              <a:rPr lang="sv-SE" b="1" dirty="0"/>
              <a:t>§10 Revisorernas berättelse</a:t>
            </a:r>
          </a:p>
          <a:p>
            <a:r>
              <a:rPr lang="sv-SE" b="1" dirty="0"/>
              <a:t>§11 Ansvarsfrihet för styrelsen</a:t>
            </a:r>
          </a:p>
          <a:p>
            <a:r>
              <a:rPr lang="sv-SE" b="1" dirty="0"/>
              <a:t>§12 Styrelsens förslag till budget  och åtgärder</a:t>
            </a:r>
          </a:p>
          <a:p>
            <a:r>
              <a:rPr lang="sv-SE" b="1" dirty="0" smtClean="0"/>
              <a:t>§12a </a:t>
            </a:r>
            <a:r>
              <a:rPr lang="sv-SE" b="1" dirty="0">
                <a:hlinkClick r:id="rId3" action="ppaction://hlinkfile"/>
              </a:rPr>
              <a:t>Vägmästarens rapport</a:t>
            </a:r>
            <a:endParaRPr lang="sv-SE" b="1" dirty="0"/>
          </a:p>
          <a:p>
            <a:r>
              <a:rPr lang="sv-SE" b="1" dirty="0" smtClean="0"/>
              <a:t>§</a:t>
            </a:r>
            <a:r>
              <a:rPr lang="sv-SE" b="1" dirty="0"/>
              <a:t>13 Styrelsens förslag till utdebitering</a:t>
            </a:r>
          </a:p>
          <a:p>
            <a:pPr lvl="0"/>
            <a:r>
              <a:rPr lang="sv-SE" b="1" dirty="0"/>
              <a:t>Styrelsens förslag är att skidspåret faktureras i samma faktura som vägföreningsavgiften.</a:t>
            </a:r>
          </a:p>
          <a:p>
            <a:endParaRPr lang="sv-SE" b="1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40000" lnSpcReduction="20000"/>
          </a:bodyPr>
          <a:lstStyle/>
          <a:p>
            <a:r>
              <a:rPr lang="sv-SE" b="1" dirty="0"/>
              <a:t>§14 Förevisande och godkännande av </a:t>
            </a:r>
            <a:r>
              <a:rPr lang="sv-SE" b="1" dirty="0">
                <a:hlinkClick r:id="rId4" action="ppaction://hlinkfile"/>
              </a:rPr>
              <a:t>debiteringslängden</a:t>
            </a:r>
            <a:endParaRPr lang="sv-SE" b="1" dirty="0"/>
          </a:p>
          <a:p>
            <a:r>
              <a:rPr lang="sv-SE" b="1" dirty="0"/>
              <a:t>§15 Val </a:t>
            </a:r>
            <a:r>
              <a:rPr lang="sv-SE" b="1" dirty="0">
                <a:hlinkClick r:id="rId5" action="ppaction://hlinkfile"/>
              </a:rPr>
              <a:t>av styrelseledamöter </a:t>
            </a:r>
            <a:r>
              <a:rPr lang="sv-SE" b="1" dirty="0"/>
              <a:t>(Kassör, ledamot</a:t>
            </a:r>
            <a:r>
              <a:rPr lang="sv-SE" dirty="0"/>
              <a:t>)</a:t>
            </a:r>
          </a:p>
          <a:p>
            <a:r>
              <a:rPr lang="sv-SE" b="1" dirty="0"/>
              <a:t>§16 Val av Styrelsesuppleanter</a:t>
            </a:r>
          </a:p>
          <a:p>
            <a:r>
              <a:rPr lang="sv-SE" b="1" dirty="0"/>
              <a:t>§17 Ersättning till styrelsen</a:t>
            </a:r>
          </a:p>
          <a:p>
            <a:r>
              <a:rPr lang="sv-SE" b="1" dirty="0"/>
              <a:t>§18 Val av revisorer</a:t>
            </a:r>
          </a:p>
          <a:p>
            <a:r>
              <a:rPr lang="sv-SE" b="1" dirty="0"/>
              <a:t>§19 Ersättning till revisorer</a:t>
            </a:r>
          </a:p>
          <a:p>
            <a:r>
              <a:rPr lang="sv-SE" b="1" dirty="0" smtClean="0"/>
              <a:t>§20 </a:t>
            </a:r>
            <a:r>
              <a:rPr lang="sv-SE" b="1" dirty="0"/>
              <a:t>Val av valberedning</a:t>
            </a:r>
          </a:p>
          <a:p>
            <a:r>
              <a:rPr lang="sv-SE" b="1" dirty="0"/>
              <a:t>§</a:t>
            </a:r>
            <a:r>
              <a:rPr lang="sv-SE" b="1" dirty="0" smtClean="0"/>
              <a:t>21 </a:t>
            </a:r>
            <a:r>
              <a:rPr lang="sv-SE" b="1" dirty="0">
                <a:hlinkClick r:id="rId6" action="ppaction://hlinkfile"/>
              </a:rPr>
              <a:t>Skidspår</a:t>
            </a:r>
            <a:r>
              <a:rPr lang="sv-SE" b="1" dirty="0"/>
              <a:t/>
            </a:r>
            <a:br>
              <a:rPr lang="sv-SE" b="1" dirty="0"/>
            </a:br>
            <a:r>
              <a:rPr lang="sv-SE" b="1" dirty="0"/>
              <a:t>Beslut att med separerade medel bedriva skidspårsdrift för vintern 2014 / 2015.</a:t>
            </a:r>
          </a:p>
          <a:p>
            <a:r>
              <a:rPr lang="sv-SE" b="1" dirty="0"/>
              <a:t>§</a:t>
            </a:r>
            <a:r>
              <a:rPr lang="sv-SE" b="1" dirty="0" smtClean="0"/>
              <a:t>22 </a:t>
            </a:r>
            <a:r>
              <a:rPr lang="sv-SE" b="1" dirty="0"/>
              <a:t>Inkomna Motioner  </a:t>
            </a:r>
            <a:r>
              <a:rPr lang="sv-SE" b="1" dirty="0">
                <a:hlinkClick r:id="rId7" action="ppaction://hlinkfile"/>
              </a:rPr>
              <a:t>1</a:t>
            </a:r>
            <a:r>
              <a:rPr lang="sv-SE" b="1" dirty="0"/>
              <a:t>   </a:t>
            </a:r>
            <a:r>
              <a:rPr lang="sv-SE" b="1" dirty="0">
                <a:hlinkClick r:id="rId8" action="ppaction://hlinkfile"/>
              </a:rPr>
              <a:t>2</a:t>
            </a:r>
            <a:endParaRPr lang="sv-SE" b="1" dirty="0"/>
          </a:p>
          <a:p>
            <a:r>
              <a:rPr lang="sv-SE" b="1" dirty="0" smtClean="0"/>
              <a:t>§</a:t>
            </a:r>
            <a:r>
              <a:rPr lang="sv-SE" b="1" dirty="0"/>
              <a:t>23 Rapporter</a:t>
            </a:r>
          </a:p>
          <a:p>
            <a:pPr lvl="0"/>
            <a:r>
              <a:rPr lang="sv-SE" dirty="0"/>
              <a:t>Gångvägen </a:t>
            </a:r>
          </a:p>
          <a:p>
            <a:pPr lvl="0"/>
            <a:r>
              <a:rPr lang="sv-SE" dirty="0"/>
              <a:t>Skotergruppen</a:t>
            </a:r>
          </a:p>
          <a:p>
            <a:pPr lvl="0"/>
            <a:r>
              <a:rPr lang="sv-SE" dirty="0"/>
              <a:t>Norra </a:t>
            </a:r>
            <a:r>
              <a:rPr lang="sv-SE" dirty="0" err="1"/>
              <a:t>Hållbrändan</a:t>
            </a:r>
            <a:endParaRPr lang="sv-SE" dirty="0"/>
          </a:p>
          <a:p>
            <a:r>
              <a:rPr lang="sv-SE" dirty="0"/>
              <a:t>§24 Övriga frågor</a:t>
            </a:r>
          </a:p>
          <a:p>
            <a:r>
              <a:rPr lang="sv-SE" dirty="0"/>
              <a:t>§25 Protokollets tillgänglighet</a:t>
            </a:r>
          </a:p>
          <a:p>
            <a:r>
              <a:rPr lang="sv-SE" dirty="0"/>
              <a:t>§26 Avslutning</a:t>
            </a:r>
          </a:p>
          <a:p>
            <a:endParaRPr lang="sv-SE" dirty="0"/>
          </a:p>
        </p:txBody>
      </p:sp>
      <p:pic>
        <p:nvPicPr>
          <p:cNvPr id="4" name="Bildobjekt 4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9792" y="101282"/>
            <a:ext cx="1857375" cy="15144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94983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Vägmästarens rapport</a:t>
            </a:r>
            <a:endParaRPr lang="sv-SE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854528" y="1825625"/>
            <a:ext cx="5181600" cy="4351338"/>
          </a:xfrm>
        </p:spPr>
        <p:txBody>
          <a:bodyPr/>
          <a:lstStyle/>
          <a:p>
            <a:r>
              <a:rPr lang="sv-SE" dirty="0" smtClean="0">
                <a:hlinkClick r:id="rId3" action="ppaction://hlinkfile"/>
              </a:rPr>
              <a:t>Vägnät</a:t>
            </a:r>
            <a:endParaRPr lang="sv-SE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67185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Dagordning</a:t>
            </a:r>
            <a:endParaRPr lang="sv-SE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sv-SE" b="1" dirty="0" smtClean="0"/>
              <a:t>§</a:t>
            </a:r>
            <a:r>
              <a:rPr lang="sv-SE" b="1" dirty="0"/>
              <a:t>1 Stämmans öppnande</a:t>
            </a:r>
          </a:p>
          <a:p>
            <a:r>
              <a:rPr lang="sv-SE" b="1" dirty="0"/>
              <a:t>§2 Val av ordförande för mötet, </a:t>
            </a:r>
          </a:p>
          <a:p>
            <a:r>
              <a:rPr lang="sv-SE" b="1" dirty="0"/>
              <a:t>§3 Val av sekreterare för mötet,</a:t>
            </a:r>
          </a:p>
          <a:p>
            <a:r>
              <a:rPr lang="sv-SE" b="1" dirty="0"/>
              <a:t>§4 Förteckning över mötesdeltagare</a:t>
            </a:r>
          </a:p>
          <a:p>
            <a:r>
              <a:rPr lang="sv-SE" b="1" dirty="0"/>
              <a:t>§5 Godkännande av dagordningen</a:t>
            </a:r>
          </a:p>
          <a:p>
            <a:r>
              <a:rPr lang="sv-SE" b="1" dirty="0"/>
              <a:t>§6 Stämmans behörighet</a:t>
            </a:r>
          </a:p>
          <a:p>
            <a:r>
              <a:rPr lang="sv-SE" b="1" dirty="0"/>
              <a:t>§7 Val av justeringsmän för mötet</a:t>
            </a:r>
          </a:p>
          <a:p>
            <a:r>
              <a:rPr lang="sv-SE" b="1" dirty="0"/>
              <a:t>§8 Styrelsens verksamhetsberättelse</a:t>
            </a:r>
          </a:p>
          <a:p>
            <a:r>
              <a:rPr lang="sv-SE" b="1" dirty="0"/>
              <a:t>§9 Resultat och balansräkning</a:t>
            </a:r>
          </a:p>
          <a:p>
            <a:r>
              <a:rPr lang="sv-SE" b="1" dirty="0"/>
              <a:t>§10 Revisorernas berättelse</a:t>
            </a:r>
          </a:p>
          <a:p>
            <a:r>
              <a:rPr lang="sv-SE" b="1" dirty="0"/>
              <a:t>§11 Ansvarsfrihet för styrelsen</a:t>
            </a:r>
          </a:p>
          <a:p>
            <a:r>
              <a:rPr lang="sv-SE" b="1" dirty="0"/>
              <a:t>§12 Styrelsens förslag till budget  och åtgärder</a:t>
            </a:r>
          </a:p>
          <a:p>
            <a:r>
              <a:rPr lang="sv-SE" b="1" dirty="0" smtClean="0"/>
              <a:t>§12a </a:t>
            </a:r>
            <a:r>
              <a:rPr lang="sv-SE" b="1" dirty="0">
                <a:hlinkClick r:id="rId3" action="ppaction://hlinkfile"/>
              </a:rPr>
              <a:t>Vägmästarens rapport</a:t>
            </a:r>
            <a:endParaRPr lang="sv-SE" b="1" dirty="0"/>
          </a:p>
          <a:p>
            <a:r>
              <a:rPr lang="sv-SE" b="1" dirty="0" smtClean="0"/>
              <a:t>§</a:t>
            </a:r>
            <a:r>
              <a:rPr lang="sv-SE" b="1" dirty="0"/>
              <a:t>13 Styrelsens förslag till utdebitering</a:t>
            </a:r>
          </a:p>
          <a:p>
            <a:pPr lvl="0"/>
            <a:r>
              <a:rPr lang="sv-SE" b="1" dirty="0"/>
              <a:t>Styrelsens förslag är att skidspåret faktureras i samma faktura som vägföreningsavgiften.</a:t>
            </a:r>
          </a:p>
          <a:p>
            <a:endParaRPr lang="sv-SE" b="1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40000" lnSpcReduction="20000"/>
          </a:bodyPr>
          <a:lstStyle/>
          <a:p>
            <a:r>
              <a:rPr lang="sv-SE" b="1" dirty="0"/>
              <a:t>§14 Förevisande och godkännande av </a:t>
            </a:r>
            <a:r>
              <a:rPr lang="sv-SE" b="1" dirty="0">
                <a:hlinkClick r:id="rId4" action="ppaction://hlinkfile"/>
              </a:rPr>
              <a:t>debiteringslängden</a:t>
            </a:r>
            <a:endParaRPr lang="sv-SE" b="1" dirty="0"/>
          </a:p>
          <a:p>
            <a:r>
              <a:rPr lang="sv-SE" b="1" dirty="0"/>
              <a:t>§15 Val </a:t>
            </a:r>
            <a:r>
              <a:rPr lang="sv-SE" b="1" dirty="0">
                <a:hlinkClick r:id="rId5" action="ppaction://hlinkfile"/>
              </a:rPr>
              <a:t>av styrelseledamöter </a:t>
            </a:r>
            <a:r>
              <a:rPr lang="sv-SE" b="1" dirty="0"/>
              <a:t>(Kassör, ledamot</a:t>
            </a:r>
            <a:r>
              <a:rPr lang="sv-SE" dirty="0"/>
              <a:t>)</a:t>
            </a:r>
          </a:p>
          <a:p>
            <a:r>
              <a:rPr lang="sv-SE" b="1" dirty="0"/>
              <a:t>§16 Val av Styrelsesuppleanter</a:t>
            </a:r>
          </a:p>
          <a:p>
            <a:r>
              <a:rPr lang="sv-SE" b="1" dirty="0"/>
              <a:t>§17 Ersättning till styrelsen</a:t>
            </a:r>
          </a:p>
          <a:p>
            <a:r>
              <a:rPr lang="sv-SE" b="1" dirty="0"/>
              <a:t>§18 Val av revisorer</a:t>
            </a:r>
          </a:p>
          <a:p>
            <a:r>
              <a:rPr lang="sv-SE" b="1" dirty="0"/>
              <a:t>§19 Ersättning till revisorer</a:t>
            </a:r>
          </a:p>
          <a:p>
            <a:r>
              <a:rPr lang="sv-SE" b="1" dirty="0" smtClean="0"/>
              <a:t>§20 </a:t>
            </a:r>
            <a:r>
              <a:rPr lang="sv-SE" b="1" dirty="0"/>
              <a:t>Val av valberedning</a:t>
            </a:r>
          </a:p>
          <a:p>
            <a:r>
              <a:rPr lang="sv-SE" b="1" dirty="0"/>
              <a:t>§</a:t>
            </a:r>
            <a:r>
              <a:rPr lang="sv-SE" b="1" dirty="0" smtClean="0"/>
              <a:t>21 </a:t>
            </a:r>
            <a:r>
              <a:rPr lang="sv-SE" b="1" dirty="0">
                <a:hlinkClick r:id="rId6" action="ppaction://hlinkfile"/>
              </a:rPr>
              <a:t>Skidspår</a:t>
            </a:r>
            <a:r>
              <a:rPr lang="sv-SE" b="1" dirty="0"/>
              <a:t/>
            </a:r>
            <a:br>
              <a:rPr lang="sv-SE" b="1" dirty="0"/>
            </a:br>
            <a:r>
              <a:rPr lang="sv-SE" b="1" dirty="0"/>
              <a:t>Beslut att med separerade medel bedriva skidspårsdrift för vintern 2014 / 2015.</a:t>
            </a:r>
          </a:p>
          <a:p>
            <a:r>
              <a:rPr lang="sv-SE" b="1" dirty="0"/>
              <a:t>§</a:t>
            </a:r>
            <a:r>
              <a:rPr lang="sv-SE" b="1" dirty="0" smtClean="0"/>
              <a:t>22 </a:t>
            </a:r>
            <a:r>
              <a:rPr lang="sv-SE" b="1" dirty="0"/>
              <a:t>Inkomna Motioner  </a:t>
            </a:r>
            <a:r>
              <a:rPr lang="sv-SE" b="1" dirty="0">
                <a:hlinkClick r:id="rId7" action="ppaction://hlinkfile"/>
              </a:rPr>
              <a:t>1</a:t>
            </a:r>
            <a:r>
              <a:rPr lang="sv-SE" b="1" dirty="0"/>
              <a:t>   </a:t>
            </a:r>
            <a:r>
              <a:rPr lang="sv-SE" b="1" dirty="0">
                <a:hlinkClick r:id="rId8" action="ppaction://hlinkfile"/>
              </a:rPr>
              <a:t>2</a:t>
            </a:r>
            <a:endParaRPr lang="sv-SE" b="1" dirty="0"/>
          </a:p>
          <a:p>
            <a:r>
              <a:rPr lang="sv-SE" b="1" dirty="0" smtClean="0"/>
              <a:t>§</a:t>
            </a:r>
            <a:r>
              <a:rPr lang="sv-SE" b="1" dirty="0"/>
              <a:t>23 Rapporter</a:t>
            </a:r>
          </a:p>
          <a:p>
            <a:pPr lvl="0"/>
            <a:r>
              <a:rPr lang="sv-SE" b="1" dirty="0"/>
              <a:t>Gångvägen </a:t>
            </a:r>
          </a:p>
          <a:p>
            <a:pPr lvl="0"/>
            <a:r>
              <a:rPr lang="sv-SE" b="1" dirty="0"/>
              <a:t>Skotergruppen</a:t>
            </a:r>
          </a:p>
          <a:p>
            <a:pPr lvl="0"/>
            <a:r>
              <a:rPr lang="sv-SE" b="1" dirty="0"/>
              <a:t>Norra </a:t>
            </a:r>
            <a:r>
              <a:rPr lang="sv-SE" b="1" dirty="0" err="1"/>
              <a:t>Hållbrändan</a:t>
            </a:r>
            <a:endParaRPr lang="sv-SE" b="1" dirty="0"/>
          </a:p>
          <a:p>
            <a:r>
              <a:rPr lang="sv-SE" dirty="0"/>
              <a:t>§24 Övriga frågor</a:t>
            </a:r>
          </a:p>
          <a:p>
            <a:r>
              <a:rPr lang="sv-SE" dirty="0"/>
              <a:t>§25 Protokollets tillgänglighet</a:t>
            </a:r>
          </a:p>
          <a:p>
            <a:r>
              <a:rPr lang="sv-SE" dirty="0"/>
              <a:t>§26 Avslutning</a:t>
            </a:r>
          </a:p>
          <a:p>
            <a:endParaRPr lang="sv-SE" dirty="0"/>
          </a:p>
        </p:txBody>
      </p:sp>
      <p:pic>
        <p:nvPicPr>
          <p:cNvPr id="4" name="Bildobjekt 4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9792" y="101282"/>
            <a:ext cx="1857375" cy="15144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35081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Dagordning</a:t>
            </a:r>
            <a:endParaRPr lang="sv-SE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sv-SE" b="1" dirty="0" smtClean="0"/>
              <a:t>§</a:t>
            </a:r>
            <a:r>
              <a:rPr lang="sv-SE" b="1" dirty="0"/>
              <a:t>1 Stämmans öppnande</a:t>
            </a:r>
          </a:p>
          <a:p>
            <a:r>
              <a:rPr lang="sv-SE" b="1" dirty="0"/>
              <a:t>§2 Val av ordförande för mötet, </a:t>
            </a:r>
          </a:p>
          <a:p>
            <a:r>
              <a:rPr lang="sv-SE" b="1" dirty="0"/>
              <a:t>§3 Val av sekreterare för mötet,</a:t>
            </a:r>
          </a:p>
          <a:p>
            <a:r>
              <a:rPr lang="sv-SE" b="1" dirty="0"/>
              <a:t>§4 Förteckning över mötesdeltagare</a:t>
            </a:r>
          </a:p>
          <a:p>
            <a:r>
              <a:rPr lang="sv-SE" b="1" dirty="0"/>
              <a:t>§5 Godkännande av dagordningen</a:t>
            </a:r>
          </a:p>
          <a:p>
            <a:r>
              <a:rPr lang="sv-SE" b="1" dirty="0"/>
              <a:t>§6 Stämmans behörighet</a:t>
            </a:r>
          </a:p>
          <a:p>
            <a:r>
              <a:rPr lang="sv-SE" b="1" dirty="0"/>
              <a:t>§7 Val av justeringsmän för mötet</a:t>
            </a:r>
          </a:p>
          <a:p>
            <a:r>
              <a:rPr lang="sv-SE" b="1" dirty="0"/>
              <a:t>§8 Styrelsens verksamhetsberättelse</a:t>
            </a:r>
          </a:p>
          <a:p>
            <a:r>
              <a:rPr lang="sv-SE" b="1" dirty="0"/>
              <a:t>§9 Resultat och balansräkning</a:t>
            </a:r>
          </a:p>
          <a:p>
            <a:r>
              <a:rPr lang="sv-SE" b="1" dirty="0"/>
              <a:t>§10 Revisorernas berättelse</a:t>
            </a:r>
          </a:p>
          <a:p>
            <a:r>
              <a:rPr lang="sv-SE" b="1" dirty="0"/>
              <a:t>§11 Ansvarsfrihet för styrelsen</a:t>
            </a:r>
          </a:p>
          <a:p>
            <a:r>
              <a:rPr lang="sv-SE" b="1" dirty="0"/>
              <a:t>§12 Styrelsens förslag till budget  och åtgärder</a:t>
            </a:r>
          </a:p>
          <a:p>
            <a:r>
              <a:rPr lang="sv-SE" b="1" dirty="0" smtClean="0"/>
              <a:t>§12a </a:t>
            </a:r>
            <a:r>
              <a:rPr lang="sv-SE" b="1" dirty="0">
                <a:hlinkClick r:id="rId3" action="ppaction://hlinkfile"/>
              </a:rPr>
              <a:t>Vägmästarens rapport</a:t>
            </a:r>
            <a:endParaRPr lang="sv-SE" b="1" dirty="0"/>
          </a:p>
          <a:p>
            <a:r>
              <a:rPr lang="sv-SE" b="1" dirty="0" smtClean="0"/>
              <a:t>§</a:t>
            </a:r>
            <a:r>
              <a:rPr lang="sv-SE" b="1" dirty="0"/>
              <a:t>13 Styrelsens förslag till utdebitering</a:t>
            </a:r>
          </a:p>
          <a:p>
            <a:pPr lvl="0"/>
            <a:r>
              <a:rPr lang="sv-SE" b="1" dirty="0"/>
              <a:t>Styrelsens förslag är att skidspåret faktureras i samma faktura som vägföreningsavgiften.</a:t>
            </a:r>
          </a:p>
          <a:p>
            <a:endParaRPr lang="sv-SE" b="1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40000" lnSpcReduction="20000"/>
          </a:bodyPr>
          <a:lstStyle/>
          <a:p>
            <a:r>
              <a:rPr lang="sv-SE" b="1" dirty="0"/>
              <a:t>§14 Förevisande och godkännande av </a:t>
            </a:r>
            <a:r>
              <a:rPr lang="sv-SE" b="1" dirty="0">
                <a:hlinkClick r:id="rId4" action="ppaction://hlinkfile"/>
              </a:rPr>
              <a:t>debiteringslängden</a:t>
            </a:r>
            <a:endParaRPr lang="sv-SE" b="1" dirty="0"/>
          </a:p>
          <a:p>
            <a:r>
              <a:rPr lang="sv-SE" b="1" dirty="0"/>
              <a:t>§15 Val </a:t>
            </a:r>
            <a:r>
              <a:rPr lang="sv-SE" b="1" dirty="0">
                <a:hlinkClick r:id="rId5" action="ppaction://hlinkfile"/>
              </a:rPr>
              <a:t>av styrelseledamöter </a:t>
            </a:r>
            <a:r>
              <a:rPr lang="sv-SE" b="1" dirty="0"/>
              <a:t>(Kassör, ledamot</a:t>
            </a:r>
            <a:r>
              <a:rPr lang="sv-SE" dirty="0"/>
              <a:t>)</a:t>
            </a:r>
          </a:p>
          <a:p>
            <a:r>
              <a:rPr lang="sv-SE" b="1" dirty="0"/>
              <a:t>§16 Val av Styrelsesuppleanter</a:t>
            </a:r>
          </a:p>
          <a:p>
            <a:r>
              <a:rPr lang="sv-SE" b="1" dirty="0"/>
              <a:t>§17 Ersättning till styrelsen</a:t>
            </a:r>
          </a:p>
          <a:p>
            <a:r>
              <a:rPr lang="sv-SE" b="1" dirty="0"/>
              <a:t>§18 Val av revisorer</a:t>
            </a:r>
          </a:p>
          <a:p>
            <a:r>
              <a:rPr lang="sv-SE" b="1" dirty="0"/>
              <a:t>§19 Ersättning till revisorer</a:t>
            </a:r>
          </a:p>
          <a:p>
            <a:r>
              <a:rPr lang="sv-SE" b="1" dirty="0" smtClean="0"/>
              <a:t>§20 </a:t>
            </a:r>
            <a:r>
              <a:rPr lang="sv-SE" b="1" dirty="0"/>
              <a:t>Val av valberedning</a:t>
            </a:r>
          </a:p>
          <a:p>
            <a:r>
              <a:rPr lang="sv-SE" b="1" dirty="0"/>
              <a:t>§</a:t>
            </a:r>
            <a:r>
              <a:rPr lang="sv-SE" b="1" dirty="0" smtClean="0"/>
              <a:t>21 </a:t>
            </a:r>
            <a:r>
              <a:rPr lang="sv-SE" b="1" dirty="0">
                <a:hlinkClick r:id="rId6" action="ppaction://hlinkfile"/>
              </a:rPr>
              <a:t>Skidspår</a:t>
            </a:r>
            <a:r>
              <a:rPr lang="sv-SE" b="1" dirty="0"/>
              <a:t/>
            </a:r>
            <a:br>
              <a:rPr lang="sv-SE" b="1" dirty="0"/>
            </a:br>
            <a:r>
              <a:rPr lang="sv-SE" b="1" dirty="0"/>
              <a:t>Beslut att med separerade medel bedriva skidspårsdrift för vintern 2014 / 2015.</a:t>
            </a:r>
          </a:p>
          <a:p>
            <a:r>
              <a:rPr lang="sv-SE" b="1" dirty="0"/>
              <a:t>§</a:t>
            </a:r>
            <a:r>
              <a:rPr lang="sv-SE" b="1" dirty="0" smtClean="0"/>
              <a:t>22 </a:t>
            </a:r>
            <a:r>
              <a:rPr lang="sv-SE" b="1" dirty="0"/>
              <a:t>Inkomna Motioner  </a:t>
            </a:r>
            <a:r>
              <a:rPr lang="sv-SE" b="1" dirty="0">
                <a:hlinkClick r:id="rId7" action="ppaction://hlinkfile"/>
              </a:rPr>
              <a:t>1</a:t>
            </a:r>
            <a:r>
              <a:rPr lang="sv-SE" b="1" dirty="0"/>
              <a:t>   </a:t>
            </a:r>
            <a:r>
              <a:rPr lang="sv-SE" b="1" dirty="0">
                <a:hlinkClick r:id="rId8" action="ppaction://hlinkfile"/>
              </a:rPr>
              <a:t>2</a:t>
            </a:r>
            <a:endParaRPr lang="sv-SE" b="1" dirty="0"/>
          </a:p>
          <a:p>
            <a:r>
              <a:rPr lang="sv-SE" b="1" dirty="0" smtClean="0"/>
              <a:t>§</a:t>
            </a:r>
            <a:r>
              <a:rPr lang="sv-SE" b="1" dirty="0"/>
              <a:t>23 Rapporter</a:t>
            </a:r>
          </a:p>
          <a:p>
            <a:pPr lvl="0"/>
            <a:r>
              <a:rPr lang="sv-SE" b="1" dirty="0"/>
              <a:t>Gångvägen </a:t>
            </a:r>
          </a:p>
          <a:p>
            <a:pPr lvl="0"/>
            <a:r>
              <a:rPr lang="sv-SE" b="1" dirty="0"/>
              <a:t>Skotergruppen</a:t>
            </a:r>
          </a:p>
          <a:p>
            <a:pPr lvl="0"/>
            <a:r>
              <a:rPr lang="sv-SE" b="1" dirty="0"/>
              <a:t>Norra </a:t>
            </a:r>
            <a:r>
              <a:rPr lang="sv-SE" b="1" dirty="0" err="1"/>
              <a:t>Hållbrändan</a:t>
            </a:r>
            <a:endParaRPr lang="sv-SE" b="1" dirty="0"/>
          </a:p>
          <a:p>
            <a:r>
              <a:rPr lang="sv-SE" b="1" dirty="0"/>
              <a:t>§24 Övriga frågor</a:t>
            </a:r>
          </a:p>
          <a:p>
            <a:r>
              <a:rPr lang="sv-SE" dirty="0"/>
              <a:t>§25 Protokollets tillgänglighet</a:t>
            </a:r>
          </a:p>
          <a:p>
            <a:r>
              <a:rPr lang="sv-SE" dirty="0"/>
              <a:t>§26 Avslutning</a:t>
            </a:r>
          </a:p>
          <a:p>
            <a:endParaRPr lang="sv-SE" dirty="0"/>
          </a:p>
        </p:txBody>
      </p:sp>
      <p:pic>
        <p:nvPicPr>
          <p:cNvPr id="4" name="Bildobjekt 4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9792" y="101282"/>
            <a:ext cx="1857375" cy="15144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9707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Dagordning</a:t>
            </a:r>
            <a:endParaRPr lang="sv-SE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sv-SE" b="1" dirty="0" smtClean="0"/>
              <a:t>§</a:t>
            </a:r>
            <a:r>
              <a:rPr lang="sv-SE" b="1" dirty="0"/>
              <a:t>1 Stämmans öppnande</a:t>
            </a:r>
          </a:p>
          <a:p>
            <a:r>
              <a:rPr lang="sv-SE" b="1" dirty="0"/>
              <a:t>§2 Val av ordförande för mötet, </a:t>
            </a:r>
          </a:p>
          <a:p>
            <a:r>
              <a:rPr lang="sv-SE" b="1" dirty="0"/>
              <a:t>§3 Val av sekreterare för mötet,</a:t>
            </a:r>
          </a:p>
          <a:p>
            <a:r>
              <a:rPr lang="sv-SE" b="1" dirty="0"/>
              <a:t>§4 Förteckning över mötesdeltagare</a:t>
            </a:r>
          </a:p>
          <a:p>
            <a:r>
              <a:rPr lang="sv-SE" b="1" dirty="0"/>
              <a:t>§5 Godkännande av dagordningen</a:t>
            </a:r>
          </a:p>
          <a:p>
            <a:r>
              <a:rPr lang="sv-SE" b="1" dirty="0"/>
              <a:t>§6 Stämmans behörighet</a:t>
            </a:r>
          </a:p>
          <a:p>
            <a:r>
              <a:rPr lang="sv-SE" b="1" dirty="0"/>
              <a:t>§7 Val av justeringsmän för mötet</a:t>
            </a:r>
          </a:p>
          <a:p>
            <a:r>
              <a:rPr lang="sv-SE" b="1" dirty="0"/>
              <a:t>§8 Styrelsens verksamhetsberättelse</a:t>
            </a:r>
          </a:p>
          <a:p>
            <a:r>
              <a:rPr lang="sv-SE" b="1" dirty="0"/>
              <a:t>§9 Resultat och balansräkning</a:t>
            </a:r>
          </a:p>
          <a:p>
            <a:r>
              <a:rPr lang="sv-SE" b="1" dirty="0"/>
              <a:t>§10 Revisorernas berättelse</a:t>
            </a:r>
          </a:p>
          <a:p>
            <a:r>
              <a:rPr lang="sv-SE" b="1" dirty="0"/>
              <a:t>§11 Ansvarsfrihet för styrelsen</a:t>
            </a:r>
          </a:p>
          <a:p>
            <a:r>
              <a:rPr lang="sv-SE" b="1" dirty="0"/>
              <a:t>§12 Styrelsens förslag till budget  och åtgärder</a:t>
            </a:r>
          </a:p>
          <a:p>
            <a:r>
              <a:rPr lang="sv-SE" b="1" dirty="0" smtClean="0"/>
              <a:t>§12a </a:t>
            </a:r>
            <a:r>
              <a:rPr lang="sv-SE" b="1" dirty="0">
                <a:hlinkClick r:id="rId3" action="ppaction://hlinkfile"/>
              </a:rPr>
              <a:t>Vägmästarens rapport</a:t>
            </a:r>
            <a:endParaRPr lang="sv-SE" b="1" dirty="0"/>
          </a:p>
          <a:p>
            <a:r>
              <a:rPr lang="sv-SE" b="1" dirty="0" smtClean="0"/>
              <a:t>§</a:t>
            </a:r>
            <a:r>
              <a:rPr lang="sv-SE" b="1" dirty="0"/>
              <a:t>13 Styrelsens förslag till utdebitering</a:t>
            </a:r>
          </a:p>
          <a:p>
            <a:pPr lvl="0"/>
            <a:r>
              <a:rPr lang="sv-SE" b="1" dirty="0"/>
              <a:t>Styrelsens förslag är att skidspåret faktureras i samma faktura som vägföreningsavgiften.</a:t>
            </a:r>
          </a:p>
          <a:p>
            <a:endParaRPr lang="sv-SE" b="1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40000" lnSpcReduction="20000"/>
          </a:bodyPr>
          <a:lstStyle/>
          <a:p>
            <a:r>
              <a:rPr lang="sv-SE" b="1" dirty="0"/>
              <a:t>§14 Förevisande och godkännande av </a:t>
            </a:r>
            <a:r>
              <a:rPr lang="sv-SE" b="1" dirty="0">
                <a:hlinkClick r:id="rId4" action="ppaction://hlinkfile"/>
              </a:rPr>
              <a:t>debiteringslängden</a:t>
            </a:r>
            <a:endParaRPr lang="sv-SE" b="1" dirty="0"/>
          </a:p>
          <a:p>
            <a:r>
              <a:rPr lang="sv-SE" b="1" dirty="0"/>
              <a:t>§15 Val </a:t>
            </a:r>
            <a:r>
              <a:rPr lang="sv-SE" b="1" dirty="0">
                <a:hlinkClick r:id="rId5" action="ppaction://hlinkfile"/>
              </a:rPr>
              <a:t>av styrelseledamöter </a:t>
            </a:r>
            <a:r>
              <a:rPr lang="sv-SE" b="1" dirty="0"/>
              <a:t>(Kassör, ledamot</a:t>
            </a:r>
            <a:r>
              <a:rPr lang="sv-SE" dirty="0"/>
              <a:t>)</a:t>
            </a:r>
          </a:p>
          <a:p>
            <a:r>
              <a:rPr lang="sv-SE" b="1" dirty="0"/>
              <a:t>§16 Val av Styrelsesuppleanter</a:t>
            </a:r>
          </a:p>
          <a:p>
            <a:r>
              <a:rPr lang="sv-SE" b="1" dirty="0"/>
              <a:t>§17 Ersättning till styrelsen</a:t>
            </a:r>
          </a:p>
          <a:p>
            <a:r>
              <a:rPr lang="sv-SE" b="1" dirty="0"/>
              <a:t>§18 Val av revisorer</a:t>
            </a:r>
          </a:p>
          <a:p>
            <a:r>
              <a:rPr lang="sv-SE" b="1" dirty="0"/>
              <a:t>§19 Ersättning till revisorer</a:t>
            </a:r>
          </a:p>
          <a:p>
            <a:r>
              <a:rPr lang="sv-SE" b="1" dirty="0" smtClean="0"/>
              <a:t>§20 </a:t>
            </a:r>
            <a:r>
              <a:rPr lang="sv-SE" b="1" dirty="0"/>
              <a:t>Val av valberedning</a:t>
            </a:r>
          </a:p>
          <a:p>
            <a:r>
              <a:rPr lang="sv-SE" b="1" dirty="0"/>
              <a:t>§</a:t>
            </a:r>
            <a:r>
              <a:rPr lang="sv-SE" b="1" dirty="0" smtClean="0"/>
              <a:t>21 </a:t>
            </a:r>
            <a:r>
              <a:rPr lang="sv-SE" b="1" dirty="0">
                <a:hlinkClick r:id="rId6" action="ppaction://hlinkfile"/>
              </a:rPr>
              <a:t>Skidspår</a:t>
            </a:r>
            <a:r>
              <a:rPr lang="sv-SE" b="1" dirty="0"/>
              <a:t/>
            </a:r>
            <a:br>
              <a:rPr lang="sv-SE" b="1" dirty="0"/>
            </a:br>
            <a:r>
              <a:rPr lang="sv-SE" b="1" dirty="0"/>
              <a:t>Beslut att med separerade medel bedriva skidspårsdrift för vintern 2014 / 2015.</a:t>
            </a:r>
          </a:p>
          <a:p>
            <a:r>
              <a:rPr lang="sv-SE" b="1" dirty="0"/>
              <a:t>§</a:t>
            </a:r>
            <a:r>
              <a:rPr lang="sv-SE" b="1" dirty="0" smtClean="0"/>
              <a:t>22 </a:t>
            </a:r>
            <a:r>
              <a:rPr lang="sv-SE" b="1" dirty="0"/>
              <a:t>Inkomna Motioner  </a:t>
            </a:r>
            <a:r>
              <a:rPr lang="sv-SE" b="1" dirty="0">
                <a:hlinkClick r:id="rId7" action="ppaction://hlinkfile"/>
              </a:rPr>
              <a:t>1</a:t>
            </a:r>
            <a:r>
              <a:rPr lang="sv-SE" b="1" dirty="0"/>
              <a:t>   </a:t>
            </a:r>
            <a:r>
              <a:rPr lang="sv-SE" b="1" dirty="0">
                <a:hlinkClick r:id="rId8" action="ppaction://hlinkfile"/>
              </a:rPr>
              <a:t>2</a:t>
            </a:r>
            <a:endParaRPr lang="sv-SE" b="1" dirty="0"/>
          </a:p>
          <a:p>
            <a:r>
              <a:rPr lang="sv-SE" b="1" dirty="0" smtClean="0"/>
              <a:t>§</a:t>
            </a:r>
            <a:r>
              <a:rPr lang="sv-SE" b="1" dirty="0"/>
              <a:t>23 Rapporter</a:t>
            </a:r>
          </a:p>
          <a:p>
            <a:pPr lvl="0"/>
            <a:r>
              <a:rPr lang="sv-SE" b="1" dirty="0"/>
              <a:t>Gångvägen </a:t>
            </a:r>
          </a:p>
          <a:p>
            <a:pPr lvl="0"/>
            <a:r>
              <a:rPr lang="sv-SE" b="1" dirty="0"/>
              <a:t>Skotergruppen</a:t>
            </a:r>
          </a:p>
          <a:p>
            <a:pPr lvl="0"/>
            <a:r>
              <a:rPr lang="sv-SE" b="1" dirty="0"/>
              <a:t>Norra </a:t>
            </a:r>
            <a:r>
              <a:rPr lang="sv-SE" b="1" dirty="0" err="1"/>
              <a:t>Hållbrändan</a:t>
            </a:r>
            <a:endParaRPr lang="sv-SE" b="1" dirty="0"/>
          </a:p>
          <a:p>
            <a:r>
              <a:rPr lang="sv-SE" b="1" dirty="0"/>
              <a:t>§24 Övriga frågor</a:t>
            </a:r>
          </a:p>
          <a:p>
            <a:r>
              <a:rPr lang="sv-SE" b="1" dirty="0"/>
              <a:t>§25 Protokollets tillgänglighet</a:t>
            </a:r>
          </a:p>
          <a:p>
            <a:r>
              <a:rPr lang="sv-SE" dirty="0"/>
              <a:t>§26 Avslutning</a:t>
            </a:r>
          </a:p>
          <a:p>
            <a:endParaRPr lang="sv-SE" dirty="0"/>
          </a:p>
        </p:txBody>
      </p:sp>
      <p:pic>
        <p:nvPicPr>
          <p:cNvPr id="4" name="Bildobjekt 4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9792" y="101282"/>
            <a:ext cx="1857375" cy="15144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1561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608</TotalTime>
  <Words>4114</Words>
  <Application>Microsoft Office PowerPoint</Application>
  <PresentationFormat>Widescreen</PresentationFormat>
  <Paragraphs>1010</Paragraphs>
  <Slides>36</Slides>
  <Notes>36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42" baseType="lpstr">
      <vt:lpstr>Arial</vt:lpstr>
      <vt:lpstr>Calibri</vt:lpstr>
      <vt:lpstr>Calibri Light</vt:lpstr>
      <vt:lpstr>Office Theme</vt:lpstr>
      <vt:lpstr>Paket</vt:lpstr>
      <vt:lpstr>Skalobjekt för Paketeraren</vt:lpstr>
      <vt:lpstr>Årsmöte 2014</vt:lpstr>
      <vt:lpstr>Dagordning</vt:lpstr>
      <vt:lpstr>Dagordning</vt:lpstr>
      <vt:lpstr>Dagordning</vt:lpstr>
      <vt:lpstr>Dagordning</vt:lpstr>
      <vt:lpstr>Dagordning</vt:lpstr>
      <vt:lpstr>Dagordning</vt:lpstr>
      <vt:lpstr>Dagordning</vt:lpstr>
      <vt:lpstr>Dagordning</vt:lpstr>
      <vt:lpstr>Dagordning</vt:lpstr>
      <vt:lpstr>Verksamhetsberättelse</vt:lpstr>
      <vt:lpstr>Dagordning</vt:lpstr>
      <vt:lpstr>Verksamhetsberättelse</vt:lpstr>
      <vt:lpstr>Dagordning</vt:lpstr>
      <vt:lpstr>Verksamhetsberättelse</vt:lpstr>
      <vt:lpstr>Dagordning</vt:lpstr>
      <vt:lpstr>Dagordning</vt:lpstr>
      <vt:lpstr>Budget 2015</vt:lpstr>
      <vt:lpstr>Dagordning</vt:lpstr>
      <vt:lpstr>Dagordning</vt:lpstr>
      <vt:lpstr>Dagordning</vt:lpstr>
      <vt:lpstr>Dagordning</vt:lpstr>
      <vt:lpstr>Dagordning</vt:lpstr>
      <vt:lpstr>Dagordning</vt:lpstr>
      <vt:lpstr>Dagordning</vt:lpstr>
      <vt:lpstr>Dagordning</vt:lpstr>
      <vt:lpstr>Dagordning</vt:lpstr>
      <vt:lpstr>Dagordning</vt:lpstr>
      <vt:lpstr>Dagordning</vt:lpstr>
      <vt:lpstr>Dagordning</vt:lpstr>
      <vt:lpstr>Dagordning</vt:lpstr>
      <vt:lpstr>Dagordning</vt:lpstr>
      <vt:lpstr>Vägmästarens rapport</vt:lpstr>
      <vt:lpstr>Dagordning</vt:lpstr>
      <vt:lpstr>Dagordning</vt:lpstr>
      <vt:lpstr>Dagordning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Årsmöte 2014</dc:title>
  <dc:creator>Jörgen Lind</dc:creator>
  <cp:lastModifiedBy>Jörgen Lind</cp:lastModifiedBy>
  <cp:revision>16</cp:revision>
  <dcterms:created xsi:type="dcterms:W3CDTF">2014-09-26T15:29:33Z</dcterms:created>
  <dcterms:modified xsi:type="dcterms:W3CDTF">2014-09-27T15:27:58Z</dcterms:modified>
</cp:coreProperties>
</file>